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14"/>
  </p:notesMasterIdLst>
  <p:sldIdLst>
    <p:sldId id="450" r:id="rId2"/>
    <p:sldId id="451" r:id="rId3"/>
    <p:sldId id="452" r:id="rId4"/>
    <p:sldId id="455" r:id="rId5"/>
    <p:sldId id="622" r:id="rId6"/>
    <p:sldId id="453" r:id="rId7"/>
    <p:sldId id="456" r:id="rId8"/>
    <p:sldId id="454" r:id="rId9"/>
    <p:sldId id="457" r:id="rId10"/>
    <p:sldId id="624" r:id="rId11"/>
    <p:sldId id="623" r:id="rId12"/>
    <p:sldId id="625" r:id="rId1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BAD4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105"/>
    <p:restoredTop sz="94675"/>
  </p:normalViewPr>
  <p:slideViewPr>
    <p:cSldViewPr snapToGrid="0" snapToObjects="1" showGuides="1">
      <p:cViewPr varScale="1">
        <p:scale>
          <a:sx n="114" d="100"/>
          <a:sy n="114" d="100"/>
        </p:scale>
        <p:origin x="1208" y="1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C3B955-FAF0-8D46-AB49-555DEB0BBA3F}" type="datetimeFigureOut">
              <a:rPr lang="en-US" smtClean="0"/>
              <a:t>12/9/20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CE40C2-B575-AA4D-A826-18CD3B0834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1238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F84BF7-D21B-C74D-B33C-FE80396FE5A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264959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F84BF7-D21B-C74D-B33C-FE80396FE5A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610999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	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F84BF7-D21B-C74D-B33C-FE80396FE5A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082116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F84BF7-D21B-C74D-B33C-FE80396FE5A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43989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F84BF7-D21B-C74D-B33C-FE80396FE5A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572089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-0.3572	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F84BF7-D21B-C74D-B33C-FE80396FE5A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533700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F84BF7-D21B-C74D-B33C-FE80396FE5A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666847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	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F84BF7-D21B-C74D-B33C-FE80396FE5A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969721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	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F84BF7-D21B-C74D-B33C-FE80396FE5A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465694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-0.3572	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F84BF7-D21B-C74D-B33C-FE80396FE5A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157255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	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F84BF7-D21B-C74D-B33C-FE80396FE5A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49094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b">
            <a:noAutofit/>
          </a:bodyPr>
          <a:lstStyle>
            <a:lvl1pPr algn="l">
              <a:defRPr sz="4000" b="0" i="0">
                <a:solidFill>
                  <a:schemeClr val="tx2"/>
                </a:solidFill>
                <a:latin typeface="Franklin Gothic Book"/>
                <a:cs typeface="Franklin Gothic Book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800" b="0" i="0">
                <a:solidFill>
                  <a:schemeClr val="bg1">
                    <a:lumMod val="50000"/>
                  </a:schemeClr>
                </a:solidFill>
                <a:latin typeface="Franklin Gothic Book"/>
                <a:cs typeface="Franklin Gothic Book"/>
              </a:defRPr>
            </a:lvl1pPr>
            <a:lvl2pPr>
              <a:defRPr sz="2800" b="0" i="0">
                <a:solidFill>
                  <a:schemeClr val="bg1">
                    <a:lumMod val="50000"/>
                  </a:schemeClr>
                </a:solidFill>
                <a:latin typeface="Franklin Gothic Book"/>
                <a:cs typeface="Franklin Gothic Book"/>
              </a:defRPr>
            </a:lvl2pPr>
            <a:lvl3pPr>
              <a:defRPr sz="2800" b="0" i="0">
                <a:solidFill>
                  <a:schemeClr val="bg1">
                    <a:lumMod val="50000"/>
                  </a:schemeClr>
                </a:solidFill>
                <a:latin typeface="Franklin Gothic Book"/>
                <a:cs typeface="Franklin Gothic Book"/>
              </a:defRPr>
            </a:lvl3pPr>
            <a:lvl4pPr>
              <a:defRPr sz="2800" b="0" i="0">
                <a:solidFill>
                  <a:schemeClr val="bg1">
                    <a:lumMod val="50000"/>
                  </a:schemeClr>
                </a:solidFill>
                <a:latin typeface="Franklin Gothic Book"/>
                <a:cs typeface="Franklin Gothic Book"/>
              </a:defRPr>
            </a:lvl4pPr>
            <a:lvl5pPr>
              <a:defRPr sz="2800" b="0" i="0">
                <a:solidFill>
                  <a:schemeClr val="bg1">
                    <a:lumMod val="50000"/>
                  </a:schemeClr>
                </a:solidFill>
                <a:latin typeface="Franklin Gothic Book"/>
                <a:cs typeface="Franklin Gothic Book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9" name="Picture 8" descr="MOFFITT_LOGO_HORIZ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05040" y="6256217"/>
            <a:ext cx="1518920" cy="376619"/>
          </a:xfrm>
          <a:prstGeom prst="rect">
            <a:avLst/>
          </a:prstGeom>
        </p:spPr>
      </p:pic>
      <p:cxnSp>
        <p:nvCxnSpPr>
          <p:cNvPr id="13" name="Straight Connector 12"/>
          <p:cNvCxnSpPr/>
          <p:nvPr userDrawn="1"/>
        </p:nvCxnSpPr>
        <p:spPr>
          <a:xfrm flipH="1">
            <a:off x="457200" y="6721475"/>
            <a:ext cx="368300" cy="0"/>
          </a:xfrm>
          <a:prstGeom prst="line">
            <a:avLst/>
          </a:prstGeom>
          <a:ln w="12700" cmpd="sng">
            <a:solidFill>
              <a:schemeClr val="bg1"/>
            </a:solidFill>
            <a:prstDash val="lg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941218-2F16-2744-A091-793F79A8AB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66359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1296244"/>
            <a:ext cx="7772400" cy="2056556"/>
          </a:xfrm>
        </p:spPr>
        <p:txBody>
          <a:bodyPr anchor="b">
            <a:normAutofit/>
          </a:bodyPr>
          <a:lstStyle>
            <a:lvl1pPr algn="l">
              <a:defRPr sz="4000">
                <a:solidFill>
                  <a:schemeClr val="bg1"/>
                </a:solidFill>
                <a:latin typeface="Franklin Gothic Medium"/>
                <a:cs typeface="Franklin Gothic Medium"/>
              </a:defRPr>
            </a:lvl1pPr>
          </a:lstStyle>
          <a:p>
            <a:r>
              <a:rPr lang="en-US" dirty="0"/>
              <a:t>CLICK TO EDIT MASTER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756920"/>
          </a:xfrm>
        </p:spPr>
        <p:txBody>
          <a:bodyPr/>
          <a:lstStyle>
            <a:lvl1pPr marL="0" indent="0" algn="l">
              <a:buNone/>
              <a:defRPr b="0" i="0">
                <a:solidFill>
                  <a:schemeClr val="bg1">
                    <a:lumMod val="85000"/>
                  </a:schemeClr>
                </a:solidFill>
                <a:latin typeface="Franklin Gothic Book"/>
                <a:cs typeface="Franklin Gothic Book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6" name="Picture 5" descr="MOFFITT_LOGO_HORIZ white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05040" y="6252272"/>
            <a:ext cx="1518920" cy="376619"/>
          </a:xfrm>
          <a:prstGeom prst="rect">
            <a:avLst/>
          </a:prstGeom>
        </p:spPr>
      </p:pic>
      <p:sp>
        <p:nvSpPr>
          <p:cNvPr id="7" name="Text Placeholder 14"/>
          <p:cNvSpPr>
            <a:spLocks noGrp="1"/>
          </p:cNvSpPr>
          <p:nvPr>
            <p:ph type="body" sz="quarter" idx="10" hasCustomPrompt="1"/>
          </p:nvPr>
        </p:nvSpPr>
        <p:spPr>
          <a:xfrm>
            <a:off x="533401" y="6019800"/>
            <a:ext cx="6629400" cy="574675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800" b="0" i="0">
                <a:solidFill>
                  <a:srgbClr val="D9D9D9"/>
                </a:solidFill>
                <a:latin typeface="Franklin Gothic Medium"/>
                <a:cs typeface="Franklin Gothic Medium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text styles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 flipH="1">
            <a:off x="800100" y="3332680"/>
            <a:ext cx="368300" cy="0"/>
          </a:xfrm>
          <a:prstGeom prst="line">
            <a:avLst/>
          </a:prstGeom>
          <a:ln w="12700" cmpd="sng">
            <a:solidFill>
              <a:schemeClr val="bg1"/>
            </a:solidFill>
            <a:prstDash val="lg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78860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Header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nvertPNGsammy.png" descr="invertPNGsammy.png">
            <a:extLst>
              <a:ext uri="{FF2B5EF4-FFF2-40B4-BE49-F238E27FC236}">
                <a16:creationId xmlns:a16="http://schemas.microsoft.com/office/drawing/2014/main" id="{A553216C-33F1-FA46-8FF2-38C248C5A2D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21587999">
            <a:off x="-858" y="-265458"/>
            <a:ext cx="9144281" cy="50292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" y="0"/>
                </a:moveTo>
                <a:lnTo>
                  <a:pt x="0" y="21136"/>
                </a:lnTo>
                <a:lnTo>
                  <a:pt x="20992" y="21600"/>
                </a:lnTo>
                <a:lnTo>
                  <a:pt x="21588" y="21600"/>
                </a:lnTo>
                <a:lnTo>
                  <a:pt x="21600" y="487"/>
                </a:lnTo>
                <a:lnTo>
                  <a:pt x="21600" y="478"/>
                </a:lnTo>
                <a:lnTo>
                  <a:pt x="12" y="0"/>
                </a:lnTo>
                <a:close/>
              </a:path>
            </a:pathLst>
          </a:custGeom>
          <a:ln w="12700">
            <a:miter lim="400000"/>
          </a:ln>
        </p:spPr>
      </p:pic>
      <p:pic>
        <p:nvPicPr>
          <p:cNvPr id="3" name="Picture 2" descr="M-large.png"/>
          <p:cNvPicPr>
            <a:picLocks noChangeAspect="1"/>
          </p:cNvPicPr>
          <p:nvPr userDrawn="1"/>
        </p:nvPicPr>
        <p:blipFill>
          <a:blip r:embed="rId4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57254" y="-76200"/>
            <a:ext cx="4800601" cy="4698187"/>
          </a:xfrm>
          <a:prstGeom prst="rect">
            <a:avLst/>
          </a:prstGeom>
        </p:spPr>
      </p:pic>
      <p:cxnSp>
        <p:nvCxnSpPr>
          <p:cNvPr id="5" name="Straight Connector 4"/>
          <p:cNvCxnSpPr/>
          <p:nvPr userDrawn="1"/>
        </p:nvCxnSpPr>
        <p:spPr>
          <a:xfrm>
            <a:off x="0" y="4648200"/>
            <a:ext cx="9144000" cy="0"/>
          </a:xfrm>
          <a:prstGeom prst="line">
            <a:avLst/>
          </a:prstGeom>
          <a:ln w="57150" cmpd="sng">
            <a:solidFill>
              <a:srgbClr val="005A9B"/>
            </a:solidFill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276600"/>
            <a:ext cx="8229600" cy="1143000"/>
          </a:xfrm>
        </p:spPr>
        <p:txBody>
          <a:bodyPr>
            <a:normAutofit/>
          </a:bodyPr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9" name="Picture 8" descr="MOFFITT_LOGO_HORIZ.png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6256217"/>
            <a:ext cx="1518920" cy="376619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8DD4CCD5-CD17-8C42-AEF0-EFAAF24E0F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200" y="4845148"/>
            <a:ext cx="6400800" cy="756920"/>
          </a:xfrm>
        </p:spPr>
        <p:txBody>
          <a:bodyPr/>
          <a:lstStyle>
            <a:lvl1pPr marL="0" indent="0" algn="l">
              <a:buNone/>
              <a:defRPr b="0" i="0">
                <a:solidFill>
                  <a:schemeClr val="bg1">
                    <a:lumMod val="50000"/>
                  </a:schemeClr>
                </a:solidFill>
                <a:latin typeface="Franklin Gothic Book"/>
                <a:cs typeface="Franklin Gothic Book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5" name="Slide Number Placeholder 7">
            <a:extLst>
              <a:ext uri="{FF2B5EF4-FFF2-40B4-BE49-F238E27FC236}">
                <a16:creationId xmlns:a16="http://schemas.microsoft.com/office/drawing/2014/main" id="{82FC7F4D-6CBF-E646-9AEF-26C0585442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586480" y="627017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941218-2F16-2744-A091-793F79A8AB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6" name="droppedImage.pdf">
            <a:extLst>
              <a:ext uri="{FF2B5EF4-FFF2-40B4-BE49-F238E27FC236}">
                <a16:creationId xmlns:a16="http://schemas.microsoft.com/office/drawing/2014/main" id="{E559A055-F3E6-0941-8D82-CD94CF8FEC47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11935" y="6215926"/>
            <a:ext cx="1106905" cy="457200"/>
          </a:xfrm>
          <a:prstGeom prst="rect">
            <a:avLst/>
          </a:prstGeom>
          <a:ln w="25400">
            <a:miter lim="400000"/>
          </a:ln>
          <a:effectLst>
            <a:outerShdw blurRad="63500" dist="140853" dir="5400000" rotWithShape="0">
              <a:srgbClr val="000000">
                <a:alpha val="5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620021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nvertPNGsammy.png" descr="invertPNGsammy.png">
            <a:extLst>
              <a:ext uri="{FF2B5EF4-FFF2-40B4-BE49-F238E27FC236}">
                <a16:creationId xmlns:a16="http://schemas.microsoft.com/office/drawing/2014/main" id="{70431312-5457-9A43-BBE2-DB2B43756F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21587999">
            <a:off x="-163097" y="-245302"/>
            <a:ext cx="9571189" cy="18288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" y="0"/>
                </a:moveTo>
                <a:lnTo>
                  <a:pt x="0" y="21136"/>
                </a:lnTo>
                <a:lnTo>
                  <a:pt x="20992" y="21600"/>
                </a:lnTo>
                <a:lnTo>
                  <a:pt x="21588" y="21600"/>
                </a:lnTo>
                <a:lnTo>
                  <a:pt x="21600" y="487"/>
                </a:lnTo>
                <a:lnTo>
                  <a:pt x="21600" y="478"/>
                </a:lnTo>
                <a:lnTo>
                  <a:pt x="12" y="0"/>
                </a:lnTo>
                <a:close/>
              </a:path>
            </a:pathLst>
          </a:custGeom>
          <a:ln w="12700">
            <a:miter lim="400000"/>
          </a:ln>
        </p:spPr>
      </p:pic>
      <p:pic>
        <p:nvPicPr>
          <p:cNvPr id="3" name="Picture 2" descr="M-large.png"/>
          <p:cNvPicPr>
            <a:picLocks noChangeAspect="1"/>
          </p:cNvPicPr>
          <p:nvPr userDrawn="1"/>
        </p:nvPicPr>
        <p:blipFill rotWithShape="1">
          <a:blip r:embed="rId4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86778" y="0"/>
            <a:ext cx="1557221" cy="1524000"/>
          </a:xfrm>
          <a:prstGeom prst="rect">
            <a:avLst/>
          </a:prstGeom>
        </p:spPr>
      </p:pic>
      <p:cxnSp>
        <p:nvCxnSpPr>
          <p:cNvPr id="5" name="Straight Connector 4"/>
          <p:cNvCxnSpPr/>
          <p:nvPr userDrawn="1"/>
        </p:nvCxnSpPr>
        <p:spPr>
          <a:xfrm>
            <a:off x="0" y="1600200"/>
            <a:ext cx="9144000" cy="0"/>
          </a:xfrm>
          <a:prstGeom prst="line">
            <a:avLst/>
          </a:prstGeom>
          <a:ln w="57150" cmpd="sng">
            <a:solidFill>
              <a:srgbClr val="005A9B"/>
            </a:solidFill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9" name="Picture 8" descr="MOFFITT_LOGO_HORIZ.png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6256217"/>
            <a:ext cx="1518920" cy="376619"/>
          </a:xfrm>
          <a:prstGeom prst="rect">
            <a:avLst/>
          </a:prstGeom>
        </p:spPr>
      </p:pic>
      <p:pic>
        <p:nvPicPr>
          <p:cNvPr id="11" name="droppedImage.pdf">
            <a:extLst>
              <a:ext uri="{FF2B5EF4-FFF2-40B4-BE49-F238E27FC236}">
                <a16:creationId xmlns:a16="http://schemas.microsoft.com/office/drawing/2014/main" id="{CDDEC382-2886-5541-9AA6-E214B54855CD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11935" y="6215926"/>
            <a:ext cx="1106905" cy="457200"/>
          </a:xfrm>
          <a:prstGeom prst="rect">
            <a:avLst/>
          </a:prstGeom>
          <a:ln w="25400">
            <a:miter lim="400000"/>
          </a:ln>
          <a:effectLst>
            <a:outerShdw blurRad="63500" dist="140853" dir="5400000" rotWithShape="0">
              <a:srgbClr val="000000">
                <a:alpha val="50000"/>
              </a:srgbClr>
            </a:outerShdw>
          </a:effec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00F9CEC-2781-D44C-984E-BAB8D65D4066}"/>
              </a:ext>
            </a:extLst>
          </p:cNvPr>
          <p:cNvSpPr/>
          <p:nvPr userDrawn="1"/>
        </p:nvSpPr>
        <p:spPr>
          <a:xfrm>
            <a:off x="6927" y="6108584"/>
            <a:ext cx="9156528" cy="749415"/>
          </a:xfrm>
          <a:prstGeom prst="rect">
            <a:avLst/>
          </a:prstGeom>
          <a:solidFill>
            <a:srgbClr val="FFFFFF">
              <a:alpha val="85098"/>
            </a:srgb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1828800"/>
            <a:ext cx="8382000" cy="4191000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tx1"/>
                </a:solidFill>
                <a:latin typeface="Franklin Gothic Book"/>
                <a:cs typeface="Franklin Gothic Book"/>
              </a:defRPr>
            </a:lvl1pPr>
            <a:lvl2pPr>
              <a:defRPr>
                <a:solidFill>
                  <a:schemeClr val="bg1">
                    <a:lumMod val="50000"/>
                  </a:schemeClr>
                </a:solidFill>
              </a:defRPr>
            </a:lvl2pPr>
            <a:lvl3pPr>
              <a:defRPr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>
                <a:solidFill>
                  <a:schemeClr val="bg1">
                    <a:lumMod val="50000"/>
                  </a:schemeClr>
                </a:solidFill>
              </a:defRPr>
            </a:lvl4pPr>
            <a:lvl5pPr>
              <a:defRPr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r>
              <a:rPr lang="en-US" sz="2400" dirty="0" err="1">
                <a:latin typeface="Franklin Gothic Book" panose="020B0503020102020204" pitchFamily="34" charset="0"/>
              </a:rPr>
              <a:t>Lorem</a:t>
            </a:r>
            <a:r>
              <a:rPr lang="en-US" sz="2400" dirty="0">
                <a:latin typeface="Franklin Gothic Book" panose="020B0503020102020204" pitchFamily="34" charset="0"/>
              </a:rPr>
              <a:t> </a:t>
            </a:r>
            <a:r>
              <a:rPr lang="en-US" sz="2400" dirty="0" err="1">
                <a:latin typeface="Franklin Gothic Book" panose="020B0503020102020204" pitchFamily="34" charset="0"/>
              </a:rPr>
              <a:t>ipsum</a:t>
            </a:r>
            <a:r>
              <a:rPr lang="en-US" sz="2400" dirty="0">
                <a:latin typeface="Franklin Gothic Book" panose="020B0503020102020204" pitchFamily="34" charset="0"/>
              </a:rPr>
              <a:t> dolor sit </a:t>
            </a:r>
            <a:r>
              <a:rPr lang="en-US" sz="2400" dirty="0" err="1">
                <a:latin typeface="Franklin Gothic Book" panose="020B0503020102020204" pitchFamily="34" charset="0"/>
              </a:rPr>
              <a:t>amet</a:t>
            </a:r>
            <a:r>
              <a:rPr lang="en-US" sz="2400" dirty="0">
                <a:latin typeface="Franklin Gothic Book" panose="020B0503020102020204" pitchFamily="34" charset="0"/>
              </a:rPr>
              <a:t>, </a:t>
            </a:r>
            <a:r>
              <a:rPr lang="en-US" sz="2400" dirty="0" err="1">
                <a:latin typeface="Franklin Gothic Book" panose="020B0503020102020204" pitchFamily="34" charset="0"/>
              </a:rPr>
              <a:t>consectetur</a:t>
            </a:r>
            <a:r>
              <a:rPr lang="en-US" sz="2400" dirty="0">
                <a:latin typeface="Franklin Gothic Book" panose="020B0503020102020204" pitchFamily="34" charset="0"/>
              </a:rPr>
              <a:t> </a:t>
            </a:r>
            <a:r>
              <a:rPr lang="en-US" sz="2400" dirty="0" err="1">
                <a:latin typeface="Franklin Gothic Book" panose="020B0503020102020204" pitchFamily="34" charset="0"/>
              </a:rPr>
              <a:t>adipiscing</a:t>
            </a:r>
            <a:r>
              <a:rPr lang="en-US" sz="2400" dirty="0">
                <a:latin typeface="Franklin Gothic Book" panose="020B0503020102020204" pitchFamily="34" charset="0"/>
              </a:rPr>
              <a:t> </a:t>
            </a:r>
            <a:r>
              <a:rPr lang="en-US" sz="2400" dirty="0" err="1">
                <a:latin typeface="Franklin Gothic Book" panose="020B0503020102020204" pitchFamily="34" charset="0"/>
              </a:rPr>
              <a:t>elit</a:t>
            </a:r>
            <a:r>
              <a:rPr lang="en-US" sz="2400" dirty="0">
                <a:latin typeface="Franklin Gothic Book" panose="020B0503020102020204" pitchFamily="34" charset="0"/>
              </a:rPr>
              <a:t>, </a:t>
            </a:r>
            <a:r>
              <a:rPr lang="en-US" sz="2400" dirty="0" err="1">
                <a:latin typeface="Franklin Gothic Book" panose="020B0503020102020204" pitchFamily="34" charset="0"/>
              </a:rPr>
              <a:t>sed</a:t>
            </a:r>
            <a:r>
              <a:rPr lang="en-US" sz="2400" dirty="0">
                <a:latin typeface="Franklin Gothic Book" panose="020B0503020102020204" pitchFamily="34" charset="0"/>
              </a:rPr>
              <a:t> do </a:t>
            </a:r>
            <a:r>
              <a:rPr lang="en-US" sz="2400" dirty="0" err="1">
                <a:latin typeface="Franklin Gothic Book" panose="020B0503020102020204" pitchFamily="34" charset="0"/>
              </a:rPr>
              <a:t>eiusmod</a:t>
            </a:r>
            <a:r>
              <a:rPr lang="en-US" sz="2400" dirty="0">
                <a:latin typeface="Franklin Gothic Book" panose="020B0503020102020204" pitchFamily="34" charset="0"/>
              </a:rPr>
              <a:t> </a:t>
            </a:r>
            <a:r>
              <a:rPr lang="en-US" sz="2400" dirty="0" err="1">
                <a:latin typeface="Franklin Gothic Book" panose="020B0503020102020204" pitchFamily="34" charset="0"/>
              </a:rPr>
              <a:t>tempor</a:t>
            </a:r>
            <a:r>
              <a:rPr lang="en-US" sz="2400" dirty="0">
                <a:latin typeface="Franklin Gothic Book" panose="020B0503020102020204" pitchFamily="34" charset="0"/>
              </a:rPr>
              <a:t> </a:t>
            </a:r>
            <a:r>
              <a:rPr lang="en-US" sz="2400" dirty="0" err="1">
                <a:latin typeface="Franklin Gothic Book" panose="020B0503020102020204" pitchFamily="34" charset="0"/>
              </a:rPr>
              <a:t>incididunt</a:t>
            </a:r>
            <a:r>
              <a:rPr lang="en-US" sz="2400" dirty="0">
                <a:latin typeface="Franklin Gothic Book" panose="020B0503020102020204" pitchFamily="34" charset="0"/>
              </a:rPr>
              <a:t> </a:t>
            </a:r>
            <a:r>
              <a:rPr lang="en-US" sz="2400" dirty="0" err="1">
                <a:latin typeface="Franklin Gothic Book" panose="020B0503020102020204" pitchFamily="34" charset="0"/>
              </a:rPr>
              <a:t>ut</a:t>
            </a:r>
            <a:r>
              <a:rPr lang="en-US" sz="2400" dirty="0">
                <a:latin typeface="Franklin Gothic Book" panose="020B0503020102020204" pitchFamily="34" charset="0"/>
              </a:rPr>
              <a:t> </a:t>
            </a:r>
            <a:r>
              <a:rPr lang="en-US" sz="2400" dirty="0" err="1">
                <a:latin typeface="Franklin Gothic Book" panose="020B0503020102020204" pitchFamily="34" charset="0"/>
              </a:rPr>
              <a:t>labore</a:t>
            </a:r>
            <a:r>
              <a:rPr lang="en-US" sz="2400" dirty="0">
                <a:latin typeface="Franklin Gothic Book" panose="020B0503020102020204" pitchFamily="34" charset="0"/>
              </a:rPr>
              <a:t> et </a:t>
            </a:r>
            <a:r>
              <a:rPr lang="en-US" sz="2400" dirty="0" err="1">
                <a:latin typeface="Franklin Gothic Book" panose="020B0503020102020204" pitchFamily="34" charset="0"/>
              </a:rPr>
              <a:t>dolore</a:t>
            </a:r>
            <a:r>
              <a:rPr lang="en-US" sz="2400" dirty="0">
                <a:latin typeface="Franklin Gothic Book" panose="020B0503020102020204" pitchFamily="34" charset="0"/>
              </a:rPr>
              <a:t> magna </a:t>
            </a:r>
            <a:r>
              <a:rPr lang="en-US" sz="2400" dirty="0" err="1">
                <a:latin typeface="Franklin Gothic Book" panose="020B0503020102020204" pitchFamily="34" charset="0"/>
              </a:rPr>
              <a:t>aliqua</a:t>
            </a:r>
            <a:r>
              <a:rPr lang="en-US" sz="2400" dirty="0">
                <a:latin typeface="Franklin Gothic Book" panose="020B0503020102020204" pitchFamily="34" charset="0"/>
              </a:rPr>
              <a:t>. </a:t>
            </a:r>
            <a:r>
              <a:rPr lang="en-US" sz="2400" dirty="0" err="1">
                <a:latin typeface="Franklin Gothic Book" panose="020B0503020102020204" pitchFamily="34" charset="0"/>
              </a:rPr>
              <a:t>Ut</a:t>
            </a:r>
            <a:r>
              <a:rPr lang="en-US" sz="2400" dirty="0">
                <a:latin typeface="Franklin Gothic Book" panose="020B0503020102020204" pitchFamily="34" charset="0"/>
              </a:rPr>
              <a:t> </a:t>
            </a:r>
            <a:r>
              <a:rPr lang="en-US" sz="2400" dirty="0" err="1">
                <a:latin typeface="Franklin Gothic Book" panose="020B0503020102020204" pitchFamily="34" charset="0"/>
              </a:rPr>
              <a:t>enim</a:t>
            </a:r>
            <a:r>
              <a:rPr lang="en-US" sz="2400" dirty="0">
                <a:latin typeface="Franklin Gothic Book" panose="020B0503020102020204" pitchFamily="34" charset="0"/>
              </a:rPr>
              <a:t> ad minim </a:t>
            </a:r>
            <a:r>
              <a:rPr lang="en-US" sz="2400" dirty="0" err="1">
                <a:latin typeface="Franklin Gothic Book" panose="020B0503020102020204" pitchFamily="34" charset="0"/>
              </a:rPr>
              <a:t>veniam</a:t>
            </a:r>
            <a:r>
              <a:rPr lang="en-US" sz="2400" dirty="0">
                <a:latin typeface="Franklin Gothic Book" panose="020B0503020102020204" pitchFamily="34" charset="0"/>
              </a:rPr>
              <a:t>, </a:t>
            </a:r>
            <a:r>
              <a:rPr lang="en-US" sz="2400" dirty="0" err="1">
                <a:latin typeface="Franklin Gothic Book" panose="020B0503020102020204" pitchFamily="34" charset="0"/>
              </a:rPr>
              <a:t>quis</a:t>
            </a:r>
            <a:r>
              <a:rPr lang="en-US" sz="2400" dirty="0">
                <a:latin typeface="Franklin Gothic Book" panose="020B0503020102020204" pitchFamily="34" charset="0"/>
              </a:rPr>
              <a:t> </a:t>
            </a:r>
            <a:r>
              <a:rPr lang="en-US" sz="2400" dirty="0" err="1">
                <a:latin typeface="Franklin Gothic Book" panose="020B0503020102020204" pitchFamily="34" charset="0"/>
              </a:rPr>
              <a:t>nostrud</a:t>
            </a:r>
            <a:r>
              <a:rPr lang="en-US" sz="2400" dirty="0">
                <a:latin typeface="Franklin Gothic Book" panose="020B0503020102020204" pitchFamily="34" charset="0"/>
              </a:rPr>
              <a:t> exercitation </a:t>
            </a:r>
            <a:r>
              <a:rPr lang="en-US" sz="2400" dirty="0" err="1">
                <a:latin typeface="Franklin Gothic Book" panose="020B0503020102020204" pitchFamily="34" charset="0"/>
              </a:rPr>
              <a:t>ullamco</a:t>
            </a:r>
            <a:r>
              <a:rPr lang="en-US" sz="2400" dirty="0">
                <a:latin typeface="Franklin Gothic Book" panose="020B0503020102020204" pitchFamily="34" charset="0"/>
              </a:rPr>
              <a:t> </a:t>
            </a:r>
            <a:r>
              <a:rPr lang="en-US" sz="2400" dirty="0" err="1">
                <a:latin typeface="Franklin Gothic Book" panose="020B0503020102020204" pitchFamily="34" charset="0"/>
              </a:rPr>
              <a:t>laboris</a:t>
            </a:r>
            <a:r>
              <a:rPr lang="en-US" sz="2400" dirty="0">
                <a:latin typeface="Franklin Gothic Book" panose="020B0503020102020204" pitchFamily="34" charset="0"/>
              </a:rPr>
              <a:t> nisi </a:t>
            </a:r>
            <a:r>
              <a:rPr lang="en-US" sz="2400" dirty="0" err="1">
                <a:latin typeface="Franklin Gothic Book" panose="020B0503020102020204" pitchFamily="34" charset="0"/>
              </a:rPr>
              <a:t>ut</a:t>
            </a:r>
            <a:r>
              <a:rPr lang="en-US" sz="2400" dirty="0">
                <a:latin typeface="Franklin Gothic Book" panose="020B0503020102020204" pitchFamily="34" charset="0"/>
              </a:rPr>
              <a:t> </a:t>
            </a:r>
            <a:r>
              <a:rPr lang="en-US" sz="2400" dirty="0" err="1">
                <a:latin typeface="Franklin Gothic Book" panose="020B0503020102020204" pitchFamily="34" charset="0"/>
              </a:rPr>
              <a:t>aliquip</a:t>
            </a:r>
            <a:r>
              <a:rPr lang="en-US" sz="2400" dirty="0">
                <a:latin typeface="Franklin Gothic Book" panose="020B0503020102020204" pitchFamily="34" charset="0"/>
              </a:rPr>
              <a:t> ex </a:t>
            </a:r>
            <a:r>
              <a:rPr lang="en-US" sz="2400" dirty="0" err="1">
                <a:latin typeface="Franklin Gothic Book" panose="020B0503020102020204" pitchFamily="34" charset="0"/>
              </a:rPr>
              <a:t>ea</a:t>
            </a:r>
            <a:r>
              <a:rPr lang="en-US" sz="2400" dirty="0">
                <a:latin typeface="Franklin Gothic Book" panose="020B0503020102020204" pitchFamily="34" charset="0"/>
              </a:rPr>
              <a:t> </a:t>
            </a:r>
            <a:r>
              <a:rPr lang="en-US" sz="2400" dirty="0" err="1">
                <a:latin typeface="Franklin Gothic Book" panose="020B0503020102020204" pitchFamily="34" charset="0"/>
              </a:rPr>
              <a:t>commodo</a:t>
            </a:r>
            <a:r>
              <a:rPr lang="en-US" sz="2400" dirty="0">
                <a:latin typeface="Franklin Gothic Book" panose="020B0503020102020204" pitchFamily="34" charset="0"/>
              </a:rPr>
              <a:t> </a:t>
            </a:r>
            <a:r>
              <a:rPr lang="en-US" sz="2400" dirty="0" err="1">
                <a:latin typeface="Franklin Gothic Book" panose="020B0503020102020204" pitchFamily="34" charset="0"/>
              </a:rPr>
              <a:t>consequat</a:t>
            </a:r>
            <a:r>
              <a:rPr lang="en-US" sz="2400" dirty="0">
                <a:latin typeface="Franklin Gothic Book" panose="020B0503020102020204" pitchFamily="34" charset="0"/>
              </a:rPr>
              <a:t>. </a:t>
            </a:r>
          </a:p>
          <a:p>
            <a:r>
              <a:rPr lang="en-US" sz="2400" dirty="0" err="1">
                <a:latin typeface="Franklin Gothic Book" panose="020B0503020102020204" pitchFamily="34" charset="0"/>
              </a:rPr>
              <a:t>Duis</a:t>
            </a:r>
            <a:r>
              <a:rPr lang="en-US" sz="2400" dirty="0">
                <a:latin typeface="Franklin Gothic Book" panose="020B0503020102020204" pitchFamily="34" charset="0"/>
              </a:rPr>
              <a:t> </a:t>
            </a:r>
            <a:r>
              <a:rPr lang="en-US" sz="2400" dirty="0" err="1">
                <a:latin typeface="Franklin Gothic Book" panose="020B0503020102020204" pitchFamily="34" charset="0"/>
              </a:rPr>
              <a:t>aute</a:t>
            </a:r>
            <a:r>
              <a:rPr lang="en-US" sz="2400" dirty="0">
                <a:latin typeface="Franklin Gothic Book" panose="020B0503020102020204" pitchFamily="34" charset="0"/>
              </a:rPr>
              <a:t> </a:t>
            </a:r>
            <a:r>
              <a:rPr lang="en-US" sz="2400" dirty="0" err="1">
                <a:latin typeface="Franklin Gothic Book" panose="020B0503020102020204" pitchFamily="34" charset="0"/>
              </a:rPr>
              <a:t>irure</a:t>
            </a:r>
            <a:r>
              <a:rPr lang="en-US" sz="2400" dirty="0">
                <a:latin typeface="Franklin Gothic Book" panose="020B0503020102020204" pitchFamily="34" charset="0"/>
              </a:rPr>
              <a:t> dolor in </a:t>
            </a:r>
            <a:r>
              <a:rPr lang="en-US" sz="2400" dirty="0" err="1">
                <a:latin typeface="Franklin Gothic Book" panose="020B0503020102020204" pitchFamily="34" charset="0"/>
              </a:rPr>
              <a:t>reprehenderit</a:t>
            </a:r>
            <a:r>
              <a:rPr lang="en-US" sz="2400" dirty="0">
                <a:latin typeface="Franklin Gothic Book" panose="020B0503020102020204" pitchFamily="34" charset="0"/>
              </a:rPr>
              <a:t> in </a:t>
            </a:r>
            <a:r>
              <a:rPr lang="en-US" sz="2400" dirty="0" err="1">
                <a:latin typeface="Franklin Gothic Book" panose="020B0503020102020204" pitchFamily="34" charset="0"/>
              </a:rPr>
              <a:t>voluptate</a:t>
            </a:r>
            <a:r>
              <a:rPr lang="en-US" sz="2400" dirty="0">
                <a:latin typeface="Franklin Gothic Book" panose="020B0503020102020204" pitchFamily="34" charset="0"/>
              </a:rPr>
              <a:t> </a:t>
            </a:r>
            <a:r>
              <a:rPr lang="en-US" sz="2400" dirty="0" err="1">
                <a:latin typeface="Franklin Gothic Book" panose="020B0503020102020204" pitchFamily="34" charset="0"/>
              </a:rPr>
              <a:t>velit</a:t>
            </a:r>
            <a:r>
              <a:rPr lang="en-US" sz="2400" dirty="0">
                <a:latin typeface="Franklin Gothic Book" panose="020B0503020102020204" pitchFamily="34" charset="0"/>
              </a:rPr>
              <a:t> </a:t>
            </a:r>
            <a:r>
              <a:rPr lang="en-US" sz="2400" dirty="0" err="1">
                <a:latin typeface="Franklin Gothic Book" panose="020B0503020102020204" pitchFamily="34" charset="0"/>
              </a:rPr>
              <a:t>esse</a:t>
            </a:r>
            <a:r>
              <a:rPr lang="en-US" sz="2400" dirty="0">
                <a:latin typeface="Franklin Gothic Book" panose="020B0503020102020204" pitchFamily="34" charset="0"/>
              </a:rPr>
              <a:t> </a:t>
            </a:r>
            <a:r>
              <a:rPr lang="en-US" sz="2400" dirty="0" err="1">
                <a:latin typeface="Franklin Gothic Book" panose="020B0503020102020204" pitchFamily="34" charset="0"/>
              </a:rPr>
              <a:t>cillum</a:t>
            </a:r>
            <a:r>
              <a:rPr lang="en-US" sz="2400" dirty="0">
                <a:latin typeface="Franklin Gothic Book" panose="020B0503020102020204" pitchFamily="34" charset="0"/>
              </a:rPr>
              <a:t> </a:t>
            </a:r>
            <a:r>
              <a:rPr lang="en-US" sz="2400" dirty="0" err="1">
                <a:latin typeface="Franklin Gothic Book" panose="020B0503020102020204" pitchFamily="34" charset="0"/>
              </a:rPr>
              <a:t>dolore</a:t>
            </a:r>
            <a:r>
              <a:rPr lang="en-US" sz="2400" dirty="0">
                <a:latin typeface="Franklin Gothic Book" panose="020B0503020102020204" pitchFamily="34" charset="0"/>
              </a:rPr>
              <a:t> </a:t>
            </a:r>
            <a:r>
              <a:rPr lang="en-US" sz="2400" dirty="0" err="1">
                <a:latin typeface="Franklin Gothic Book" panose="020B0503020102020204" pitchFamily="34" charset="0"/>
              </a:rPr>
              <a:t>eu</a:t>
            </a:r>
            <a:r>
              <a:rPr lang="en-US" sz="2400" dirty="0">
                <a:latin typeface="Franklin Gothic Book" panose="020B0503020102020204" pitchFamily="34" charset="0"/>
              </a:rPr>
              <a:t> </a:t>
            </a:r>
            <a:r>
              <a:rPr lang="en-US" sz="2400" dirty="0" err="1">
                <a:latin typeface="Franklin Gothic Book" panose="020B0503020102020204" pitchFamily="34" charset="0"/>
              </a:rPr>
              <a:t>fugiat</a:t>
            </a:r>
            <a:r>
              <a:rPr lang="en-US" sz="2400" dirty="0">
                <a:latin typeface="Franklin Gothic Book" panose="020B0503020102020204" pitchFamily="34" charset="0"/>
              </a:rPr>
              <a:t> </a:t>
            </a:r>
            <a:r>
              <a:rPr lang="en-US" sz="2400" dirty="0" err="1">
                <a:latin typeface="Franklin Gothic Book" panose="020B0503020102020204" pitchFamily="34" charset="0"/>
              </a:rPr>
              <a:t>nulla</a:t>
            </a:r>
            <a:r>
              <a:rPr lang="en-US" sz="2400" dirty="0">
                <a:latin typeface="Franklin Gothic Book" panose="020B0503020102020204" pitchFamily="34" charset="0"/>
              </a:rPr>
              <a:t> </a:t>
            </a:r>
            <a:r>
              <a:rPr lang="en-US" sz="2400" dirty="0" err="1">
                <a:latin typeface="Franklin Gothic Book" panose="020B0503020102020204" pitchFamily="34" charset="0"/>
              </a:rPr>
              <a:t>pariatur</a:t>
            </a:r>
            <a:r>
              <a:rPr lang="en-US" sz="2400" dirty="0">
                <a:latin typeface="Franklin Gothic Book" panose="020B0503020102020204" pitchFamily="34" charset="0"/>
              </a:rPr>
              <a:t>. </a:t>
            </a:r>
            <a:r>
              <a:rPr lang="en-US" sz="2400" dirty="0" err="1">
                <a:latin typeface="Franklin Gothic Book" panose="020B0503020102020204" pitchFamily="34" charset="0"/>
              </a:rPr>
              <a:t>Excepteur</a:t>
            </a:r>
            <a:r>
              <a:rPr lang="en-US" sz="2400" dirty="0">
                <a:latin typeface="Franklin Gothic Book" panose="020B0503020102020204" pitchFamily="34" charset="0"/>
              </a:rPr>
              <a:t> </a:t>
            </a:r>
            <a:r>
              <a:rPr lang="en-US" sz="2400" dirty="0" err="1">
                <a:latin typeface="Franklin Gothic Book" panose="020B0503020102020204" pitchFamily="34" charset="0"/>
              </a:rPr>
              <a:t>sint</a:t>
            </a:r>
            <a:r>
              <a:rPr lang="en-US" sz="2400" dirty="0">
                <a:latin typeface="Franklin Gothic Book" panose="020B0503020102020204" pitchFamily="34" charset="0"/>
              </a:rPr>
              <a:t> </a:t>
            </a:r>
            <a:r>
              <a:rPr lang="en-US" sz="2400" dirty="0" err="1">
                <a:latin typeface="Franklin Gothic Book" panose="020B0503020102020204" pitchFamily="34" charset="0"/>
              </a:rPr>
              <a:t>occaecat</a:t>
            </a:r>
            <a:r>
              <a:rPr lang="en-US" sz="2400" dirty="0">
                <a:latin typeface="Franklin Gothic Book" panose="020B0503020102020204" pitchFamily="34" charset="0"/>
              </a:rPr>
              <a:t> </a:t>
            </a:r>
            <a:r>
              <a:rPr lang="en-US" sz="2400" dirty="0" err="1">
                <a:latin typeface="Franklin Gothic Book" panose="020B0503020102020204" pitchFamily="34" charset="0"/>
              </a:rPr>
              <a:t>cupidatat</a:t>
            </a:r>
            <a:r>
              <a:rPr lang="en-US" sz="2400" dirty="0">
                <a:latin typeface="Franklin Gothic Book" panose="020B0503020102020204" pitchFamily="34" charset="0"/>
              </a:rPr>
              <a:t> non </a:t>
            </a:r>
            <a:r>
              <a:rPr lang="en-US" sz="2400" dirty="0" err="1">
                <a:latin typeface="Franklin Gothic Book" panose="020B0503020102020204" pitchFamily="34" charset="0"/>
              </a:rPr>
              <a:t>proident</a:t>
            </a:r>
            <a:r>
              <a:rPr lang="en-US" sz="2400" dirty="0">
                <a:latin typeface="Franklin Gothic Book" panose="020B0503020102020204" pitchFamily="34" charset="0"/>
              </a:rPr>
              <a:t>, </a:t>
            </a:r>
            <a:r>
              <a:rPr lang="en-US" sz="2400" dirty="0" err="1">
                <a:latin typeface="Franklin Gothic Book" panose="020B0503020102020204" pitchFamily="34" charset="0"/>
              </a:rPr>
              <a:t>sunt</a:t>
            </a:r>
            <a:r>
              <a:rPr lang="en-US" sz="2400" dirty="0">
                <a:latin typeface="Franklin Gothic Book" panose="020B0503020102020204" pitchFamily="34" charset="0"/>
              </a:rPr>
              <a:t> in culpa qui </a:t>
            </a:r>
            <a:r>
              <a:rPr lang="en-US" sz="2400" dirty="0" err="1">
                <a:latin typeface="Franklin Gothic Book" panose="020B0503020102020204" pitchFamily="34" charset="0"/>
              </a:rPr>
              <a:t>officia</a:t>
            </a:r>
            <a:r>
              <a:rPr lang="en-US" sz="2400" dirty="0">
                <a:latin typeface="Franklin Gothic Book" panose="020B0503020102020204" pitchFamily="34" charset="0"/>
              </a:rPr>
              <a:t> </a:t>
            </a:r>
            <a:r>
              <a:rPr lang="en-US" sz="2400" dirty="0" err="1">
                <a:latin typeface="Franklin Gothic Book" panose="020B0503020102020204" pitchFamily="34" charset="0"/>
              </a:rPr>
              <a:t>deserunt</a:t>
            </a:r>
            <a:r>
              <a:rPr lang="en-US" sz="2400" dirty="0">
                <a:latin typeface="Franklin Gothic Book" panose="020B0503020102020204" pitchFamily="34" charset="0"/>
              </a:rPr>
              <a:t> </a:t>
            </a:r>
            <a:r>
              <a:rPr lang="en-US" sz="2400" dirty="0" err="1">
                <a:latin typeface="Franklin Gothic Book" panose="020B0503020102020204" pitchFamily="34" charset="0"/>
              </a:rPr>
              <a:t>mollit</a:t>
            </a:r>
            <a:r>
              <a:rPr lang="en-US" sz="2400" dirty="0">
                <a:latin typeface="Franklin Gothic Book" panose="020B0503020102020204" pitchFamily="34" charset="0"/>
              </a:rPr>
              <a:t> </a:t>
            </a:r>
            <a:r>
              <a:rPr lang="en-US" sz="2400" dirty="0" err="1">
                <a:latin typeface="Franklin Gothic Book" panose="020B0503020102020204" pitchFamily="34" charset="0"/>
              </a:rPr>
              <a:t>anim</a:t>
            </a:r>
            <a:r>
              <a:rPr lang="en-US" sz="2400" dirty="0">
                <a:latin typeface="Franklin Gothic Book" panose="020B0503020102020204" pitchFamily="34" charset="0"/>
              </a:rPr>
              <a:t> id </a:t>
            </a:r>
            <a:r>
              <a:rPr lang="en-US" sz="2400" dirty="0" err="1">
                <a:latin typeface="Franklin Gothic Book" panose="020B0503020102020204" pitchFamily="34" charset="0"/>
              </a:rPr>
              <a:t>est</a:t>
            </a:r>
            <a:r>
              <a:rPr lang="en-US" sz="2400" dirty="0">
                <a:latin typeface="Franklin Gothic Book" panose="020B0503020102020204" pitchFamily="34" charset="0"/>
              </a:rPr>
              <a:t> </a:t>
            </a:r>
            <a:r>
              <a:rPr lang="en-US" sz="2400" dirty="0" err="1">
                <a:latin typeface="Franklin Gothic Book" panose="020B0503020102020204" pitchFamily="34" charset="0"/>
              </a:rPr>
              <a:t>laborum</a:t>
            </a:r>
            <a:endParaRPr lang="en-US" sz="2400" dirty="0">
              <a:latin typeface="Franklin Gothic Book" panose="020B0503020102020204" pitchFamily="34" charset="0"/>
            </a:endParaRPr>
          </a:p>
        </p:txBody>
      </p:sp>
      <p:sp>
        <p:nvSpPr>
          <p:cNvPr id="13" name="Slide Number Placeholder 7">
            <a:extLst>
              <a:ext uri="{FF2B5EF4-FFF2-40B4-BE49-F238E27FC236}">
                <a16:creationId xmlns:a16="http://schemas.microsoft.com/office/drawing/2014/main" id="{C4F28EE1-ECD9-D543-AF50-8CB188394C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729480" y="626771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941218-2F16-2744-A091-793F79A8AB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60516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eader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 userDrawn="1"/>
        </p:nvCxnSpPr>
        <p:spPr>
          <a:xfrm>
            <a:off x="0" y="1600200"/>
            <a:ext cx="9144000" cy="0"/>
          </a:xfrm>
          <a:prstGeom prst="line">
            <a:avLst/>
          </a:prstGeom>
          <a:ln w="57150" cmpd="sng">
            <a:solidFill>
              <a:srgbClr val="005A9B"/>
            </a:solidFill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9" name="Picture 8" descr="MOFFITT_LOGO_HORIZ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6256217"/>
            <a:ext cx="1518920" cy="376619"/>
          </a:xfrm>
          <a:prstGeom prst="rect">
            <a:avLst/>
          </a:prstGeom>
        </p:spPr>
      </p:pic>
      <p:pic>
        <p:nvPicPr>
          <p:cNvPr id="10" name="invertPNGsammy.png" descr="invertPNGsammy.png">
            <a:extLst>
              <a:ext uri="{FF2B5EF4-FFF2-40B4-BE49-F238E27FC236}">
                <a16:creationId xmlns:a16="http://schemas.microsoft.com/office/drawing/2014/main" id="{AE6090D1-CA8D-BF46-B0AD-655A7F3A3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21587999">
            <a:off x="-163097" y="-245132"/>
            <a:ext cx="9473967" cy="18288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" y="0"/>
                </a:moveTo>
                <a:lnTo>
                  <a:pt x="0" y="21136"/>
                </a:lnTo>
                <a:lnTo>
                  <a:pt x="20992" y="21600"/>
                </a:lnTo>
                <a:lnTo>
                  <a:pt x="21588" y="21600"/>
                </a:lnTo>
                <a:lnTo>
                  <a:pt x="21600" y="487"/>
                </a:lnTo>
                <a:lnTo>
                  <a:pt x="21600" y="478"/>
                </a:lnTo>
                <a:lnTo>
                  <a:pt x="12" y="0"/>
                </a:lnTo>
                <a:close/>
              </a:path>
            </a:pathLst>
          </a:custGeom>
          <a:ln w="12700">
            <a:miter lim="400000"/>
          </a:ln>
        </p:spPr>
      </p:pic>
      <p:pic>
        <p:nvPicPr>
          <p:cNvPr id="11" name="Picture 10" descr="M-large.png">
            <a:extLst>
              <a:ext uri="{FF2B5EF4-FFF2-40B4-BE49-F238E27FC236}">
                <a16:creationId xmlns:a16="http://schemas.microsoft.com/office/drawing/2014/main" id="{C0AE0673-7C1D-B449-B831-5C794317A81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86778" y="0"/>
            <a:ext cx="1557221" cy="1524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EC3D72CD-9F27-1049-8666-E0F1A50E5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4" name="droppedImage.pdf">
            <a:extLst>
              <a:ext uri="{FF2B5EF4-FFF2-40B4-BE49-F238E27FC236}">
                <a16:creationId xmlns:a16="http://schemas.microsoft.com/office/drawing/2014/main" id="{9B052114-20BA-2347-8E4A-4D17C857BBFF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11935" y="6215926"/>
            <a:ext cx="1106905" cy="457200"/>
          </a:xfrm>
          <a:prstGeom prst="rect">
            <a:avLst/>
          </a:prstGeom>
          <a:ln w="25400">
            <a:miter lim="400000"/>
          </a:ln>
          <a:effectLst>
            <a:outerShdw blurRad="63500" dist="140853" dir="5400000" rotWithShape="0">
              <a:srgbClr val="000000">
                <a:alpha val="50000"/>
              </a:srgbClr>
            </a:outerShdw>
          </a:effec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4386643-6F06-2647-BB2F-573A37804654}"/>
              </a:ext>
            </a:extLst>
          </p:cNvPr>
          <p:cNvSpPr/>
          <p:nvPr userDrawn="1"/>
        </p:nvSpPr>
        <p:spPr>
          <a:xfrm>
            <a:off x="6927" y="6108584"/>
            <a:ext cx="9156528" cy="749415"/>
          </a:xfrm>
          <a:prstGeom prst="rect">
            <a:avLst/>
          </a:prstGeom>
          <a:solidFill>
            <a:srgbClr val="FFFFFF">
              <a:alpha val="85098"/>
            </a:srgb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lide Number Placeholder 7">
            <a:extLst>
              <a:ext uri="{FF2B5EF4-FFF2-40B4-BE49-F238E27FC236}">
                <a16:creationId xmlns:a16="http://schemas.microsoft.com/office/drawing/2014/main" id="{F901571A-A20A-B846-872F-BF230E6407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729480" y="626771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941218-2F16-2744-A091-793F79A8AB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1828800"/>
            <a:ext cx="3886200" cy="4191000"/>
          </a:xfrm>
        </p:spPr>
        <p:txBody>
          <a:bodyPr>
            <a:noAutofit/>
          </a:bodyPr>
          <a:lstStyle>
            <a:lvl1pPr>
              <a:defRPr sz="2000">
                <a:solidFill>
                  <a:schemeClr val="tx1"/>
                </a:solidFill>
                <a:latin typeface="Franklin Gothic Book"/>
                <a:cs typeface="Franklin Gothic Book"/>
              </a:defRPr>
            </a:lvl1pPr>
            <a:lvl2pPr>
              <a:defRPr>
                <a:solidFill>
                  <a:schemeClr val="bg1">
                    <a:lumMod val="50000"/>
                  </a:schemeClr>
                </a:solidFill>
              </a:defRPr>
            </a:lvl2pPr>
            <a:lvl3pPr>
              <a:defRPr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>
                <a:solidFill>
                  <a:schemeClr val="bg1">
                    <a:lumMod val="50000"/>
                  </a:schemeClr>
                </a:solidFill>
              </a:defRPr>
            </a:lvl4pPr>
            <a:lvl5pPr>
              <a:defRPr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r>
              <a:rPr lang="en-US" sz="2400" dirty="0" err="1">
                <a:latin typeface="Franklin Gothic Book" panose="020B0503020102020204" pitchFamily="34" charset="0"/>
              </a:rPr>
              <a:t>Lorem</a:t>
            </a:r>
            <a:r>
              <a:rPr lang="en-US" sz="2400" dirty="0">
                <a:latin typeface="Franklin Gothic Book" panose="020B0503020102020204" pitchFamily="34" charset="0"/>
              </a:rPr>
              <a:t> </a:t>
            </a:r>
            <a:r>
              <a:rPr lang="en-US" sz="2400" dirty="0" err="1">
                <a:latin typeface="Franklin Gothic Book" panose="020B0503020102020204" pitchFamily="34" charset="0"/>
              </a:rPr>
              <a:t>ipsum</a:t>
            </a:r>
            <a:r>
              <a:rPr lang="en-US" sz="2400" dirty="0">
                <a:latin typeface="Franklin Gothic Book" panose="020B0503020102020204" pitchFamily="34" charset="0"/>
              </a:rPr>
              <a:t> dolor sit </a:t>
            </a:r>
            <a:r>
              <a:rPr lang="en-US" sz="2400" dirty="0" err="1">
                <a:latin typeface="Franklin Gothic Book" panose="020B0503020102020204" pitchFamily="34" charset="0"/>
              </a:rPr>
              <a:t>amet</a:t>
            </a:r>
            <a:r>
              <a:rPr lang="en-US" sz="2400" dirty="0">
                <a:latin typeface="Franklin Gothic Book" panose="020B0503020102020204" pitchFamily="34" charset="0"/>
              </a:rPr>
              <a:t>, </a:t>
            </a:r>
            <a:r>
              <a:rPr lang="en-US" sz="2400" dirty="0" err="1">
                <a:latin typeface="Franklin Gothic Book" panose="020B0503020102020204" pitchFamily="34" charset="0"/>
              </a:rPr>
              <a:t>consectetur</a:t>
            </a:r>
            <a:r>
              <a:rPr lang="en-US" sz="2400" dirty="0">
                <a:latin typeface="Franklin Gothic Book" panose="020B0503020102020204" pitchFamily="34" charset="0"/>
              </a:rPr>
              <a:t> </a:t>
            </a:r>
            <a:r>
              <a:rPr lang="en-US" sz="2400" dirty="0" err="1">
                <a:latin typeface="Franklin Gothic Book" panose="020B0503020102020204" pitchFamily="34" charset="0"/>
              </a:rPr>
              <a:t>adipiscing</a:t>
            </a:r>
            <a:r>
              <a:rPr lang="en-US" sz="2400" dirty="0">
                <a:latin typeface="Franklin Gothic Book" panose="020B0503020102020204" pitchFamily="34" charset="0"/>
              </a:rPr>
              <a:t> </a:t>
            </a:r>
            <a:r>
              <a:rPr lang="en-US" sz="2400" dirty="0" err="1">
                <a:latin typeface="Franklin Gothic Book" panose="020B0503020102020204" pitchFamily="34" charset="0"/>
              </a:rPr>
              <a:t>elit</a:t>
            </a:r>
            <a:r>
              <a:rPr lang="en-US" sz="2400" dirty="0">
                <a:latin typeface="Franklin Gothic Book" panose="020B0503020102020204" pitchFamily="34" charset="0"/>
              </a:rPr>
              <a:t>, </a:t>
            </a:r>
            <a:r>
              <a:rPr lang="en-US" sz="2400" dirty="0" err="1">
                <a:latin typeface="Franklin Gothic Book" panose="020B0503020102020204" pitchFamily="34" charset="0"/>
              </a:rPr>
              <a:t>sed</a:t>
            </a:r>
            <a:r>
              <a:rPr lang="en-US" sz="2400" dirty="0">
                <a:latin typeface="Franklin Gothic Book" panose="020B0503020102020204" pitchFamily="34" charset="0"/>
              </a:rPr>
              <a:t> do </a:t>
            </a:r>
            <a:r>
              <a:rPr lang="en-US" sz="2400" dirty="0" err="1">
                <a:latin typeface="Franklin Gothic Book" panose="020B0503020102020204" pitchFamily="34" charset="0"/>
              </a:rPr>
              <a:t>eiusmod</a:t>
            </a:r>
            <a:r>
              <a:rPr lang="en-US" sz="2400" dirty="0">
                <a:latin typeface="Franklin Gothic Book" panose="020B0503020102020204" pitchFamily="34" charset="0"/>
              </a:rPr>
              <a:t> </a:t>
            </a:r>
            <a:r>
              <a:rPr lang="en-US" sz="2400" dirty="0" err="1">
                <a:latin typeface="Franklin Gothic Book" panose="020B0503020102020204" pitchFamily="34" charset="0"/>
              </a:rPr>
              <a:t>tempor</a:t>
            </a:r>
            <a:r>
              <a:rPr lang="en-US" sz="2400" dirty="0">
                <a:latin typeface="Franklin Gothic Book" panose="020B0503020102020204" pitchFamily="34" charset="0"/>
              </a:rPr>
              <a:t> </a:t>
            </a:r>
            <a:r>
              <a:rPr lang="en-US" sz="2400" dirty="0" err="1">
                <a:latin typeface="Franklin Gothic Book" panose="020B0503020102020204" pitchFamily="34" charset="0"/>
              </a:rPr>
              <a:t>incididunt</a:t>
            </a:r>
            <a:r>
              <a:rPr lang="en-US" sz="2400" dirty="0">
                <a:latin typeface="Franklin Gothic Book" panose="020B0503020102020204" pitchFamily="34" charset="0"/>
              </a:rPr>
              <a:t> </a:t>
            </a:r>
            <a:r>
              <a:rPr lang="en-US" sz="2400" dirty="0" err="1">
                <a:latin typeface="Franklin Gothic Book" panose="020B0503020102020204" pitchFamily="34" charset="0"/>
              </a:rPr>
              <a:t>ut</a:t>
            </a:r>
            <a:r>
              <a:rPr lang="en-US" sz="2400" dirty="0">
                <a:latin typeface="Franklin Gothic Book" panose="020B0503020102020204" pitchFamily="34" charset="0"/>
              </a:rPr>
              <a:t> </a:t>
            </a:r>
            <a:r>
              <a:rPr lang="en-US" sz="2400" dirty="0" err="1">
                <a:latin typeface="Franklin Gothic Book" panose="020B0503020102020204" pitchFamily="34" charset="0"/>
              </a:rPr>
              <a:t>labore</a:t>
            </a:r>
            <a:r>
              <a:rPr lang="en-US" sz="2400" dirty="0">
                <a:latin typeface="Franklin Gothic Book" panose="020B0503020102020204" pitchFamily="34" charset="0"/>
              </a:rPr>
              <a:t> et </a:t>
            </a:r>
            <a:r>
              <a:rPr lang="en-US" sz="2400" dirty="0" err="1">
                <a:latin typeface="Franklin Gothic Book" panose="020B0503020102020204" pitchFamily="34" charset="0"/>
              </a:rPr>
              <a:t>dolore</a:t>
            </a:r>
            <a:r>
              <a:rPr lang="en-US" sz="2400" dirty="0">
                <a:latin typeface="Franklin Gothic Book" panose="020B0503020102020204" pitchFamily="34" charset="0"/>
              </a:rPr>
              <a:t> magna </a:t>
            </a:r>
            <a:r>
              <a:rPr lang="en-US" sz="2400" dirty="0" err="1">
                <a:latin typeface="Franklin Gothic Book" panose="020B0503020102020204" pitchFamily="34" charset="0"/>
              </a:rPr>
              <a:t>aliqua</a:t>
            </a:r>
            <a:r>
              <a:rPr lang="en-US" sz="2400" dirty="0">
                <a:latin typeface="Franklin Gothic Book" panose="020B0503020102020204" pitchFamily="34" charset="0"/>
              </a:rPr>
              <a:t>. </a:t>
            </a:r>
            <a:r>
              <a:rPr lang="en-US" sz="2400" dirty="0" err="1">
                <a:latin typeface="Franklin Gothic Book" panose="020B0503020102020204" pitchFamily="34" charset="0"/>
              </a:rPr>
              <a:t>Ut</a:t>
            </a:r>
            <a:r>
              <a:rPr lang="en-US" sz="2400" dirty="0">
                <a:latin typeface="Franklin Gothic Book" panose="020B0503020102020204" pitchFamily="34" charset="0"/>
              </a:rPr>
              <a:t> </a:t>
            </a:r>
            <a:r>
              <a:rPr lang="en-US" sz="2400" dirty="0" err="1">
                <a:latin typeface="Franklin Gothic Book" panose="020B0503020102020204" pitchFamily="34" charset="0"/>
              </a:rPr>
              <a:t>enim</a:t>
            </a:r>
            <a:r>
              <a:rPr lang="en-US" sz="2400" dirty="0">
                <a:latin typeface="Franklin Gothic Book" panose="020B0503020102020204" pitchFamily="34" charset="0"/>
              </a:rPr>
              <a:t> ad minim </a:t>
            </a:r>
            <a:r>
              <a:rPr lang="en-US" sz="2400" dirty="0" err="1">
                <a:latin typeface="Franklin Gothic Book" panose="020B0503020102020204" pitchFamily="34" charset="0"/>
              </a:rPr>
              <a:t>veniam</a:t>
            </a:r>
            <a:r>
              <a:rPr lang="en-US" sz="2400" dirty="0">
                <a:latin typeface="Franklin Gothic Book" panose="020B0503020102020204" pitchFamily="34" charset="0"/>
              </a:rPr>
              <a:t>, </a:t>
            </a:r>
            <a:r>
              <a:rPr lang="en-US" sz="2400" dirty="0" err="1">
                <a:latin typeface="Franklin Gothic Book" panose="020B0503020102020204" pitchFamily="34" charset="0"/>
              </a:rPr>
              <a:t>quis</a:t>
            </a:r>
            <a:r>
              <a:rPr lang="en-US" sz="2400" dirty="0">
                <a:latin typeface="Franklin Gothic Book" panose="020B0503020102020204" pitchFamily="34" charset="0"/>
              </a:rPr>
              <a:t> </a:t>
            </a:r>
            <a:r>
              <a:rPr lang="en-US" sz="2400" dirty="0" err="1">
                <a:latin typeface="Franklin Gothic Book" panose="020B0503020102020204" pitchFamily="34" charset="0"/>
              </a:rPr>
              <a:t>nostrud</a:t>
            </a:r>
            <a:r>
              <a:rPr lang="en-US" sz="2400" dirty="0">
                <a:latin typeface="Franklin Gothic Book" panose="020B0503020102020204" pitchFamily="34" charset="0"/>
              </a:rPr>
              <a:t> exercitation </a:t>
            </a:r>
            <a:r>
              <a:rPr lang="en-US" sz="2400" dirty="0" err="1">
                <a:latin typeface="Franklin Gothic Book" panose="020B0503020102020204" pitchFamily="34" charset="0"/>
              </a:rPr>
              <a:t>ullamco</a:t>
            </a:r>
            <a:r>
              <a:rPr lang="en-US" sz="2400" dirty="0">
                <a:latin typeface="Franklin Gothic Book" panose="020B0503020102020204" pitchFamily="34" charset="0"/>
              </a:rPr>
              <a:t> </a:t>
            </a:r>
            <a:r>
              <a:rPr lang="en-US" sz="2400" dirty="0" err="1">
                <a:latin typeface="Franklin Gothic Book" panose="020B0503020102020204" pitchFamily="34" charset="0"/>
              </a:rPr>
              <a:t>laboris</a:t>
            </a:r>
            <a:r>
              <a:rPr lang="en-US" sz="2400" dirty="0">
                <a:latin typeface="Franklin Gothic Book" panose="020B0503020102020204" pitchFamily="34" charset="0"/>
              </a:rPr>
              <a:t> nisi </a:t>
            </a:r>
            <a:r>
              <a:rPr lang="en-US" sz="2400" dirty="0" err="1">
                <a:latin typeface="Franklin Gothic Book" panose="020B0503020102020204" pitchFamily="34" charset="0"/>
              </a:rPr>
              <a:t>ut</a:t>
            </a:r>
            <a:r>
              <a:rPr lang="en-US" sz="2400" dirty="0">
                <a:latin typeface="Franklin Gothic Book" panose="020B0503020102020204" pitchFamily="34" charset="0"/>
              </a:rPr>
              <a:t> </a:t>
            </a:r>
            <a:r>
              <a:rPr lang="en-US" sz="2400" dirty="0" err="1">
                <a:latin typeface="Franklin Gothic Book" panose="020B0503020102020204" pitchFamily="34" charset="0"/>
              </a:rPr>
              <a:t>aliquip</a:t>
            </a:r>
            <a:r>
              <a:rPr lang="en-US" sz="2400" dirty="0">
                <a:latin typeface="Franklin Gothic Book" panose="020B0503020102020204" pitchFamily="34" charset="0"/>
              </a:rPr>
              <a:t> ex </a:t>
            </a:r>
            <a:r>
              <a:rPr lang="en-US" sz="2400" dirty="0" err="1">
                <a:latin typeface="Franklin Gothic Book" panose="020B0503020102020204" pitchFamily="34" charset="0"/>
              </a:rPr>
              <a:t>ea</a:t>
            </a:r>
            <a:r>
              <a:rPr lang="en-US" sz="2400" dirty="0">
                <a:latin typeface="Franklin Gothic Book" panose="020B0503020102020204" pitchFamily="34" charset="0"/>
              </a:rPr>
              <a:t> </a:t>
            </a:r>
            <a:r>
              <a:rPr lang="en-US" sz="2400" dirty="0" err="1">
                <a:latin typeface="Franklin Gothic Book" panose="020B0503020102020204" pitchFamily="34" charset="0"/>
              </a:rPr>
              <a:t>commodo</a:t>
            </a:r>
            <a:r>
              <a:rPr lang="en-US" sz="2400" dirty="0">
                <a:latin typeface="Franklin Gothic Book" panose="020B0503020102020204" pitchFamily="34" charset="0"/>
              </a:rPr>
              <a:t> </a:t>
            </a:r>
            <a:r>
              <a:rPr lang="en-US" sz="2400" dirty="0" err="1">
                <a:latin typeface="Franklin Gothic Book" panose="020B0503020102020204" pitchFamily="34" charset="0"/>
              </a:rPr>
              <a:t>consequat</a:t>
            </a:r>
            <a:r>
              <a:rPr lang="en-US" sz="2400" dirty="0">
                <a:latin typeface="Franklin Gothic Book" panose="020B0503020102020204" pitchFamily="34" charset="0"/>
              </a:rPr>
              <a:t>. </a:t>
            </a:r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4548963" y="1834116"/>
            <a:ext cx="3886200" cy="4191000"/>
          </a:xfrm>
        </p:spPr>
        <p:txBody>
          <a:bodyPr>
            <a:noAutofit/>
          </a:bodyPr>
          <a:lstStyle>
            <a:lvl1pPr>
              <a:defRPr sz="2000">
                <a:solidFill>
                  <a:schemeClr val="tx1"/>
                </a:solidFill>
                <a:latin typeface="Franklin Gothic Book"/>
                <a:cs typeface="Franklin Gothic Book"/>
              </a:defRPr>
            </a:lvl1pPr>
            <a:lvl2pPr>
              <a:defRPr>
                <a:solidFill>
                  <a:schemeClr val="bg1">
                    <a:lumMod val="50000"/>
                  </a:schemeClr>
                </a:solidFill>
              </a:defRPr>
            </a:lvl2pPr>
            <a:lvl3pPr>
              <a:defRPr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>
                <a:solidFill>
                  <a:schemeClr val="bg1">
                    <a:lumMod val="50000"/>
                  </a:schemeClr>
                </a:solidFill>
              </a:defRPr>
            </a:lvl4pPr>
            <a:lvl5pPr>
              <a:defRPr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r>
              <a:rPr lang="en-US" sz="2400" dirty="0" err="1">
                <a:latin typeface="Franklin Gothic Book" panose="020B0503020102020204" pitchFamily="34" charset="0"/>
              </a:rPr>
              <a:t>Lorem</a:t>
            </a:r>
            <a:r>
              <a:rPr lang="en-US" sz="2400" dirty="0">
                <a:latin typeface="Franklin Gothic Book" panose="020B0503020102020204" pitchFamily="34" charset="0"/>
              </a:rPr>
              <a:t> </a:t>
            </a:r>
            <a:r>
              <a:rPr lang="en-US" sz="2400" dirty="0" err="1">
                <a:latin typeface="Franklin Gothic Book" panose="020B0503020102020204" pitchFamily="34" charset="0"/>
              </a:rPr>
              <a:t>ipsum</a:t>
            </a:r>
            <a:r>
              <a:rPr lang="en-US" sz="2400" dirty="0">
                <a:latin typeface="Franklin Gothic Book" panose="020B0503020102020204" pitchFamily="34" charset="0"/>
              </a:rPr>
              <a:t> dolor sit </a:t>
            </a:r>
            <a:r>
              <a:rPr lang="en-US" sz="2400" dirty="0" err="1">
                <a:latin typeface="Franklin Gothic Book" panose="020B0503020102020204" pitchFamily="34" charset="0"/>
              </a:rPr>
              <a:t>amet</a:t>
            </a:r>
            <a:r>
              <a:rPr lang="en-US" sz="2400" dirty="0">
                <a:latin typeface="Franklin Gothic Book" panose="020B0503020102020204" pitchFamily="34" charset="0"/>
              </a:rPr>
              <a:t>, </a:t>
            </a:r>
            <a:r>
              <a:rPr lang="en-US" sz="2400" dirty="0" err="1">
                <a:latin typeface="Franklin Gothic Book" panose="020B0503020102020204" pitchFamily="34" charset="0"/>
              </a:rPr>
              <a:t>consectetur</a:t>
            </a:r>
            <a:r>
              <a:rPr lang="en-US" sz="2400" dirty="0">
                <a:latin typeface="Franklin Gothic Book" panose="020B0503020102020204" pitchFamily="34" charset="0"/>
              </a:rPr>
              <a:t> </a:t>
            </a:r>
            <a:r>
              <a:rPr lang="en-US" sz="2400" dirty="0" err="1">
                <a:latin typeface="Franklin Gothic Book" panose="020B0503020102020204" pitchFamily="34" charset="0"/>
              </a:rPr>
              <a:t>adipiscing</a:t>
            </a:r>
            <a:r>
              <a:rPr lang="en-US" sz="2400" dirty="0">
                <a:latin typeface="Franklin Gothic Book" panose="020B0503020102020204" pitchFamily="34" charset="0"/>
              </a:rPr>
              <a:t> </a:t>
            </a:r>
            <a:r>
              <a:rPr lang="en-US" sz="2400" dirty="0" err="1">
                <a:latin typeface="Franklin Gothic Book" panose="020B0503020102020204" pitchFamily="34" charset="0"/>
              </a:rPr>
              <a:t>elit</a:t>
            </a:r>
            <a:r>
              <a:rPr lang="en-US" sz="2400" dirty="0">
                <a:latin typeface="Franklin Gothic Book" panose="020B0503020102020204" pitchFamily="34" charset="0"/>
              </a:rPr>
              <a:t>, </a:t>
            </a:r>
            <a:r>
              <a:rPr lang="en-US" sz="2400" dirty="0" err="1">
                <a:latin typeface="Franklin Gothic Book" panose="020B0503020102020204" pitchFamily="34" charset="0"/>
              </a:rPr>
              <a:t>sed</a:t>
            </a:r>
            <a:r>
              <a:rPr lang="en-US" sz="2400" dirty="0">
                <a:latin typeface="Franklin Gothic Book" panose="020B0503020102020204" pitchFamily="34" charset="0"/>
              </a:rPr>
              <a:t> do </a:t>
            </a:r>
            <a:r>
              <a:rPr lang="en-US" sz="2400" dirty="0" err="1">
                <a:latin typeface="Franklin Gothic Book" panose="020B0503020102020204" pitchFamily="34" charset="0"/>
              </a:rPr>
              <a:t>eiusmod</a:t>
            </a:r>
            <a:r>
              <a:rPr lang="en-US" sz="2400" dirty="0">
                <a:latin typeface="Franklin Gothic Book" panose="020B0503020102020204" pitchFamily="34" charset="0"/>
              </a:rPr>
              <a:t> </a:t>
            </a:r>
            <a:r>
              <a:rPr lang="en-US" sz="2400" dirty="0" err="1">
                <a:latin typeface="Franklin Gothic Book" panose="020B0503020102020204" pitchFamily="34" charset="0"/>
              </a:rPr>
              <a:t>tempor</a:t>
            </a:r>
            <a:r>
              <a:rPr lang="en-US" sz="2400" dirty="0">
                <a:latin typeface="Franklin Gothic Book" panose="020B0503020102020204" pitchFamily="34" charset="0"/>
              </a:rPr>
              <a:t> </a:t>
            </a:r>
            <a:r>
              <a:rPr lang="en-US" sz="2400" dirty="0" err="1">
                <a:latin typeface="Franklin Gothic Book" panose="020B0503020102020204" pitchFamily="34" charset="0"/>
              </a:rPr>
              <a:t>incididunt</a:t>
            </a:r>
            <a:r>
              <a:rPr lang="en-US" sz="2400" dirty="0">
                <a:latin typeface="Franklin Gothic Book" panose="020B0503020102020204" pitchFamily="34" charset="0"/>
              </a:rPr>
              <a:t> </a:t>
            </a:r>
            <a:r>
              <a:rPr lang="en-US" sz="2400" dirty="0" err="1">
                <a:latin typeface="Franklin Gothic Book" panose="020B0503020102020204" pitchFamily="34" charset="0"/>
              </a:rPr>
              <a:t>ut</a:t>
            </a:r>
            <a:r>
              <a:rPr lang="en-US" sz="2400" dirty="0">
                <a:latin typeface="Franklin Gothic Book" panose="020B0503020102020204" pitchFamily="34" charset="0"/>
              </a:rPr>
              <a:t> </a:t>
            </a:r>
            <a:r>
              <a:rPr lang="en-US" sz="2400" dirty="0" err="1">
                <a:latin typeface="Franklin Gothic Book" panose="020B0503020102020204" pitchFamily="34" charset="0"/>
              </a:rPr>
              <a:t>labore</a:t>
            </a:r>
            <a:r>
              <a:rPr lang="en-US" sz="2400" dirty="0">
                <a:latin typeface="Franklin Gothic Book" panose="020B0503020102020204" pitchFamily="34" charset="0"/>
              </a:rPr>
              <a:t> et </a:t>
            </a:r>
            <a:r>
              <a:rPr lang="en-US" sz="2400" dirty="0" err="1">
                <a:latin typeface="Franklin Gothic Book" panose="020B0503020102020204" pitchFamily="34" charset="0"/>
              </a:rPr>
              <a:t>dolore</a:t>
            </a:r>
            <a:r>
              <a:rPr lang="en-US" sz="2400" dirty="0">
                <a:latin typeface="Franklin Gothic Book" panose="020B0503020102020204" pitchFamily="34" charset="0"/>
              </a:rPr>
              <a:t> magna </a:t>
            </a:r>
            <a:r>
              <a:rPr lang="en-US" sz="2400" dirty="0" err="1">
                <a:latin typeface="Franklin Gothic Book" panose="020B0503020102020204" pitchFamily="34" charset="0"/>
              </a:rPr>
              <a:t>aliqua</a:t>
            </a:r>
            <a:r>
              <a:rPr lang="en-US" sz="2400" dirty="0">
                <a:latin typeface="Franklin Gothic Book" panose="020B0503020102020204" pitchFamily="34" charset="0"/>
              </a:rPr>
              <a:t>. </a:t>
            </a:r>
            <a:r>
              <a:rPr lang="en-US" sz="2400" dirty="0" err="1">
                <a:latin typeface="Franklin Gothic Book" panose="020B0503020102020204" pitchFamily="34" charset="0"/>
              </a:rPr>
              <a:t>Ut</a:t>
            </a:r>
            <a:r>
              <a:rPr lang="en-US" sz="2400" dirty="0">
                <a:latin typeface="Franklin Gothic Book" panose="020B0503020102020204" pitchFamily="34" charset="0"/>
              </a:rPr>
              <a:t> </a:t>
            </a:r>
            <a:r>
              <a:rPr lang="en-US" sz="2400" dirty="0" err="1">
                <a:latin typeface="Franklin Gothic Book" panose="020B0503020102020204" pitchFamily="34" charset="0"/>
              </a:rPr>
              <a:t>enim</a:t>
            </a:r>
            <a:r>
              <a:rPr lang="en-US" sz="2400" dirty="0">
                <a:latin typeface="Franklin Gothic Book" panose="020B0503020102020204" pitchFamily="34" charset="0"/>
              </a:rPr>
              <a:t> ad minim </a:t>
            </a:r>
            <a:r>
              <a:rPr lang="en-US" sz="2400" dirty="0" err="1">
                <a:latin typeface="Franklin Gothic Book" panose="020B0503020102020204" pitchFamily="34" charset="0"/>
              </a:rPr>
              <a:t>veniam</a:t>
            </a:r>
            <a:r>
              <a:rPr lang="en-US" sz="2400" dirty="0">
                <a:latin typeface="Franklin Gothic Book" panose="020B0503020102020204" pitchFamily="34" charset="0"/>
              </a:rPr>
              <a:t>, </a:t>
            </a:r>
            <a:r>
              <a:rPr lang="en-US" sz="2400" dirty="0" err="1">
                <a:latin typeface="Franklin Gothic Book" panose="020B0503020102020204" pitchFamily="34" charset="0"/>
              </a:rPr>
              <a:t>quis</a:t>
            </a:r>
            <a:r>
              <a:rPr lang="en-US" sz="2400" dirty="0">
                <a:latin typeface="Franklin Gothic Book" panose="020B0503020102020204" pitchFamily="34" charset="0"/>
              </a:rPr>
              <a:t> </a:t>
            </a:r>
            <a:r>
              <a:rPr lang="en-US" sz="2400" dirty="0" err="1">
                <a:latin typeface="Franklin Gothic Book" panose="020B0503020102020204" pitchFamily="34" charset="0"/>
              </a:rPr>
              <a:t>nostrud</a:t>
            </a:r>
            <a:r>
              <a:rPr lang="en-US" sz="2400" dirty="0">
                <a:latin typeface="Franklin Gothic Book" panose="020B0503020102020204" pitchFamily="34" charset="0"/>
              </a:rPr>
              <a:t> exercitation </a:t>
            </a:r>
            <a:r>
              <a:rPr lang="en-US" sz="2400" dirty="0" err="1">
                <a:latin typeface="Franklin Gothic Book" panose="020B0503020102020204" pitchFamily="34" charset="0"/>
              </a:rPr>
              <a:t>ullamco</a:t>
            </a:r>
            <a:r>
              <a:rPr lang="en-US" sz="2400" dirty="0">
                <a:latin typeface="Franklin Gothic Book" panose="020B0503020102020204" pitchFamily="34" charset="0"/>
              </a:rPr>
              <a:t> </a:t>
            </a:r>
            <a:r>
              <a:rPr lang="en-US" sz="2400" dirty="0" err="1">
                <a:latin typeface="Franklin Gothic Book" panose="020B0503020102020204" pitchFamily="34" charset="0"/>
              </a:rPr>
              <a:t>laboris</a:t>
            </a:r>
            <a:r>
              <a:rPr lang="en-US" sz="2400" dirty="0">
                <a:latin typeface="Franklin Gothic Book" panose="020B0503020102020204" pitchFamily="34" charset="0"/>
              </a:rPr>
              <a:t> nisi </a:t>
            </a:r>
            <a:r>
              <a:rPr lang="en-US" sz="2400" dirty="0" err="1">
                <a:latin typeface="Franklin Gothic Book" panose="020B0503020102020204" pitchFamily="34" charset="0"/>
              </a:rPr>
              <a:t>ut</a:t>
            </a:r>
            <a:r>
              <a:rPr lang="en-US" sz="2400" dirty="0">
                <a:latin typeface="Franklin Gothic Book" panose="020B0503020102020204" pitchFamily="34" charset="0"/>
              </a:rPr>
              <a:t> </a:t>
            </a:r>
            <a:r>
              <a:rPr lang="en-US" sz="2400" dirty="0" err="1">
                <a:latin typeface="Franklin Gothic Book" panose="020B0503020102020204" pitchFamily="34" charset="0"/>
              </a:rPr>
              <a:t>aliquip</a:t>
            </a:r>
            <a:r>
              <a:rPr lang="en-US" sz="2400" dirty="0">
                <a:latin typeface="Franklin Gothic Book" panose="020B0503020102020204" pitchFamily="34" charset="0"/>
              </a:rPr>
              <a:t> ex </a:t>
            </a:r>
            <a:r>
              <a:rPr lang="en-US" sz="2400" dirty="0" err="1">
                <a:latin typeface="Franklin Gothic Book" panose="020B0503020102020204" pitchFamily="34" charset="0"/>
              </a:rPr>
              <a:t>ea</a:t>
            </a:r>
            <a:r>
              <a:rPr lang="en-US" sz="2400" dirty="0">
                <a:latin typeface="Franklin Gothic Book" panose="020B0503020102020204" pitchFamily="34" charset="0"/>
              </a:rPr>
              <a:t> </a:t>
            </a:r>
            <a:r>
              <a:rPr lang="en-US" sz="2400" dirty="0" err="1">
                <a:latin typeface="Franklin Gothic Book" panose="020B0503020102020204" pitchFamily="34" charset="0"/>
              </a:rPr>
              <a:t>commodo</a:t>
            </a:r>
            <a:r>
              <a:rPr lang="en-US" sz="2400" dirty="0">
                <a:latin typeface="Franklin Gothic Book" panose="020B0503020102020204" pitchFamily="34" charset="0"/>
              </a:rPr>
              <a:t> </a:t>
            </a:r>
            <a:r>
              <a:rPr lang="en-US" sz="2400" dirty="0" err="1">
                <a:latin typeface="Franklin Gothic Book" panose="020B0503020102020204" pitchFamily="34" charset="0"/>
              </a:rPr>
              <a:t>consequat</a:t>
            </a:r>
            <a:r>
              <a:rPr lang="en-US" sz="2400" dirty="0">
                <a:latin typeface="Franklin Gothic Book" panose="020B0503020102020204" pitchFamily="34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6413266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Header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 userDrawn="1"/>
        </p:nvCxnSpPr>
        <p:spPr>
          <a:xfrm>
            <a:off x="0" y="1600200"/>
            <a:ext cx="9144000" cy="0"/>
          </a:xfrm>
          <a:prstGeom prst="line">
            <a:avLst/>
          </a:prstGeom>
          <a:ln w="57150" cmpd="sng">
            <a:solidFill>
              <a:srgbClr val="005A9B"/>
            </a:solidFill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9" name="Picture 8" descr="MOFFITT_LOGO_HORIZ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6256217"/>
            <a:ext cx="1518920" cy="376619"/>
          </a:xfrm>
          <a:prstGeom prst="rect">
            <a:avLst/>
          </a:prstGeom>
        </p:spPr>
      </p:pic>
      <p:pic>
        <p:nvPicPr>
          <p:cNvPr id="13" name="invertPNGsammy.png" descr="invertPNGsammy.png">
            <a:extLst>
              <a:ext uri="{FF2B5EF4-FFF2-40B4-BE49-F238E27FC236}">
                <a16:creationId xmlns:a16="http://schemas.microsoft.com/office/drawing/2014/main" id="{B5E1DA92-8819-D448-8A14-AA782D1D3A1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21587999">
            <a:off x="-163096" y="-245084"/>
            <a:ext cx="9446305" cy="18288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" y="0"/>
                </a:moveTo>
                <a:lnTo>
                  <a:pt x="0" y="21136"/>
                </a:lnTo>
                <a:lnTo>
                  <a:pt x="20992" y="21600"/>
                </a:lnTo>
                <a:lnTo>
                  <a:pt x="21588" y="21600"/>
                </a:lnTo>
                <a:lnTo>
                  <a:pt x="21600" y="487"/>
                </a:lnTo>
                <a:lnTo>
                  <a:pt x="21600" y="478"/>
                </a:lnTo>
                <a:lnTo>
                  <a:pt x="12" y="0"/>
                </a:lnTo>
                <a:close/>
              </a:path>
            </a:pathLst>
          </a:custGeom>
          <a:ln w="12700">
            <a:miter lim="400000"/>
          </a:ln>
        </p:spPr>
      </p:pic>
      <p:pic>
        <p:nvPicPr>
          <p:cNvPr id="14" name="Picture 13" descr="M-large.png">
            <a:extLst>
              <a:ext uri="{FF2B5EF4-FFF2-40B4-BE49-F238E27FC236}">
                <a16:creationId xmlns:a16="http://schemas.microsoft.com/office/drawing/2014/main" id="{7EEAE254-F6B1-EE42-A47A-481D4F8267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86778" y="0"/>
            <a:ext cx="1557221" cy="1524000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B5EA45FD-3078-4343-8B25-C4931CA16B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7" name="droppedImage.pdf">
            <a:extLst>
              <a:ext uri="{FF2B5EF4-FFF2-40B4-BE49-F238E27FC236}">
                <a16:creationId xmlns:a16="http://schemas.microsoft.com/office/drawing/2014/main" id="{8DF42FE4-9D3B-7C4E-8D43-5DFE5824021A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11935" y="6215926"/>
            <a:ext cx="1106905" cy="457200"/>
          </a:xfrm>
          <a:prstGeom prst="rect">
            <a:avLst/>
          </a:prstGeom>
          <a:ln w="25400">
            <a:miter lim="400000"/>
          </a:ln>
          <a:effectLst>
            <a:outerShdw blurRad="63500" dist="140853" dir="5400000" rotWithShape="0">
              <a:srgbClr val="000000">
                <a:alpha val="50000"/>
              </a:srgbClr>
            </a:outerShdw>
          </a:effec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D6DE6CD-A8A9-E74C-A1C3-86AD2565B0AE}"/>
              </a:ext>
            </a:extLst>
          </p:cNvPr>
          <p:cNvSpPr/>
          <p:nvPr userDrawn="1"/>
        </p:nvSpPr>
        <p:spPr>
          <a:xfrm>
            <a:off x="6927" y="6108584"/>
            <a:ext cx="9156528" cy="749415"/>
          </a:xfrm>
          <a:prstGeom prst="rect">
            <a:avLst/>
          </a:prstGeom>
          <a:solidFill>
            <a:srgbClr val="FFFFFF">
              <a:alpha val="85098"/>
            </a:srgb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2362200"/>
            <a:ext cx="3886200" cy="3657600"/>
          </a:xfrm>
        </p:spPr>
        <p:txBody>
          <a:bodyPr>
            <a:noAutofit/>
          </a:bodyPr>
          <a:lstStyle>
            <a:lvl1pPr>
              <a:defRPr sz="2000">
                <a:solidFill>
                  <a:schemeClr val="tx1"/>
                </a:solidFill>
                <a:latin typeface="Franklin Gothic Book"/>
                <a:cs typeface="Franklin Gothic Book"/>
              </a:defRPr>
            </a:lvl1pPr>
            <a:lvl2pPr>
              <a:defRPr>
                <a:solidFill>
                  <a:schemeClr val="bg1">
                    <a:lumMod val="50000"/>
                  </a:schemeClr>
                </a:solidFill>
              </a:defRPr>
            </a:lvl2pPr>
            <a:lvl3pPr>
              <a:defRPr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>
                <a:solidFill>
                  <a:schemeClr val="bg1">
                    <a:lumMod val="50000"/>
                  </a:schemeClr>
                </a:solidFill>
              </a:defRPr>
            </a:lvl4pPr>
            <a:lvl5pPr>
              <a:defRPr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r>
              <a:rPr lang="en-US" sz="2400" dirty="0" err="1">
                <a:latin typeface="Franklin Gothic Book" panose="020B0503020102020204" pitchFamily="34" charset="0"/>
              </a:rPr>
              <a:t>Lorem</a:t>
            </a:r>
            <a:r>
              <a:rPr lang="en-US" sz="2400" dirty="0">
                <a:latin typeface="Franklin Gothic Book" panose="020B0503020102020204" pitchFamily="34" charset="0"/>
              </a:rPr>
              <a:t> </a:t>
            </a:r>
            <a:r>
              <a:rPr lang="en-US" sz="2400" dirty="0" err="1">
                <a:latin typeface="Franklin Gothic Book" panose="020B0503020102020204" pitchFamily="34" charset="0"/>
              </a:rPr>
              <a:t>ipsum</a:t>
            </a:r>
            <a:r>
              <a:rPr lang="en-US" sz="2400" dirty="0">
                <a:latin typeface="Franklin Gothic Book" panose="020B0503020102020204" pitchFamily="34" charset="0"/>
              </a:rPr>
              <a:t> dolor sit </a:t>
            </a:r>
            <a:r>
              <a:rPr lang="en-US" sz="2400" dirty="0" err="1">
                <a:latin typeface="Franklin Gothic Book" panose="020B0503020102020204" pitchFamily="34" charset="0"/>
              </a:rPr>
              <a:t>amet</a:t>
            </a:r>
            <a:r>
              <a:rPr lang="en-US" sz="2400" dirty="0">
                <a:latin typeface="Franklin Gothic Book" panose="020B0503020102020204" pitchFamily="34" charset="0"/>
              </a:rPr>
              <a:t>, </a:t>
            </a:r>
            <a:r>
              <a:rPr lang="en-US" sz="2400" dirty="0" err="1">
                <a:latin typeface="Franklin Gothic Book" panose="020B0503020102020204" pitchFamily="34" charset="0"/>
              </a:rPr>
              <a:t>consectetur</a:t>
            </a:r>
            <a:r>
              <a:rPr lang="en-US" sz="2400" dirty="0">
                <a:latin typeface="Franklin Gothic Book" panose="020B0503020102020204" pitchFamily="34" charset="0"/>
              </a:rPr>
              <a:t> </a:t>
            </a:r>
            <a:r>
              <a:rPr lang="en-US" sz="2400" dirty="0" err="1">
                <a:latin typeface="Franklin Gothic Book" panose="020B0503020102020204" pitchFamily="34" charset="0"/>
              </a:rPr>
              <a:t>adipiscing</a:t>
            </a:r>
            <a:r>
              <a:rPr lang="en-US" sz="2400" dirty="0">
                <a:latin typeface="Franklin Gothic Book" panose="020B0503020102020204" pitchFamily="34" charset="0"/>
              </a:rPr>
              <a:t> </a:t>
            </a:r>
            <a:r>
              <a:rPr lang="en-US" sz="2400" dirty="0" err="1">
                <a:latin typeface="Franklin Gothic Book" panose="020B0503020102020204" pitchFamily="34" charset="0"/>
              </a:rPr>
              <a:t>elit</a:t>
            </a:r>
            <a:r>
              <a:rPr lang="en-US" sz="2400" dirty="0">
                <a:latin typeface="Franklin Gothic Book" panose="020B0503020102020204" pitchFamily="34" charset="0"/>
              </a:rPr>
              <a:t>, </a:t>
            </a:r>
            <a:r>
              <a:rPr lang="en-US" sz="2400" dirty="0" err="1">
                <a:latin typeface="Franklin Gothic Book" panose="020B0503020102020204" pitchFamily="34" charset="0"/>
              </a:rPr>
              <a:t>sed</a:t>
            </a:r>
            <a:r>
              <a:rPr lang="en-US" sz="2400" dirty="0">
                <a:latin typeface="Franklin Gothic Book" panose="020B0503020102020204" pitchFamily="34" charset="0"/>
              </a:rPr>
              <a:t> do </a:t>
            </a:r>
            <a:r>
              <a:rPr lang="en-US" sz="2400" dirty="0" err="1">
                <a:latin typeface="Franklin Gothic Book" panose="020B0503020102020204" pitchFamily="34" charset="0"/>
              </a:rPr>
              <a:t>eiusmod</a:t>
            </a:r>
            <a:r>
              <a:rPr lang="en-US" sz="2400" dirty="0">
                <a:latin typeface="Franklin Gothic Book" panose="020B0503020102020204" pitchFamily="34" charset="0"/>
              </a:rPr>
              <a:t> </a:t>
            </a:r>
            <a:r>
              <a:rPr lang="en-US" sz="2400" dirty="0" err="1">
                <a:latin typeface="Franklin Gothic Book" panose="020B0503020102020204" pitchFamily="34" charset="0"/>
              </a:rPr>
              <a:t>tempor</a:t>
            </a:r>
            <a:r>
              <a:rPr lang="en-US" sz="2400" dirty="0">
                <a:latin typeface="Franklin Gothic Book" panose="020B0503020102020204" pitchFamily="34" charset="0"/>
              </a:rPr>
              <a:t> </a:t>
            </a:r>
            <a:r>
              <a:rPr lang="en-US" sz="2400" dirty="0" err="1">
                <a:latin typeface="Franklin Gothic Book" panose="020B0503020102020204" pitchFamily="34" charset="0"/>
              </a:rPr>
              <a:t>incididunt</a:t>
            </a:r>
            <a:r>
              <a:rPr lang="en-US" sz="2400" dirty="0">
                <a:latin typeface="Franklin Gothic Book" panose="020B0503020102020204" pitchFamily="34" charset="0"/>
              </a:rPr>
              <a:t> </a:t>
            </a:r>
            <a:r>
              <a:rPr lang="en-US" sz="2400" dirty="0" err="1">
                <a:latin typeface="Franklin Gothic Book" panose="020B0503020102020204" pitchFamily="34" charset="0"/>
              </a:rPr>
              <a:t>ut</a:t>
            </a:r>
            <a:r>
              <a:rPr lang="en-US" sz="2400" dirty="0">
                <a:latin typeface="Franklin Gothic Book" panose="020B0503020102020204" pitchFamily="34" charset="0"/>
              </a:rPr>
              <a:t> </a:t>
            </a:r>
            <a:r>
              <a:rPr lang="en-US" sz="2400" dirty="0" err="1">
                <a:latin typeface="Franklin Gothic Book" panose="020B0503020102020204" pitchFamily="34" charset="0"/>
              </a:rPr>
              <a:t>labore</a:t>
            </a:r>
            <a:r>
              <a:rPr lang="en-US" sz="2400" dirty="0">
                <a:latin typeface="Franklin Gothic Book" panose="020B0503020102020204" pitchFamily="34" charset="0"/>
              </a:rPr>
              <a:t> et </a:t>
            </a:r>
            <a:r>
              <a:rPr lang="en-US" sz="2400" dirty="0" err="1">
                <a:latin typeface="Franklin Gothic Book" panose="020B0503020102020204" pitchFamily="34" charset="0"/>
              </a:rPr>
              <a:t>dolore</a:t>
            </a:r>
            <a:r>
              <a:rPr lang="en-US" sz="2400" dirty="0">
                <a:latin typeface="Franklin Gothic Book" panose="020B0503020102020204" pitchFamily="34" charset="0"/>
              </a:rPr>
              <a:t> magna </a:t>
            </a:r>
            <a:r>
              <a:rPr lang="en-US" sz="2400" dirty="0" err="1">
                <a:latin typeface="Franklin Gothic Book" panose="020B0503020102020204" pitchFamily="34" charset="0"/>
              </a:rPr>
              <a:t>aliqua</a:t>
            </a:r>
            <a:r>
              <a:rPr lang="en-US" sz="2400" dirty="0">
                <a:latin typeface="Franklin Gothic Book" panose="020B0503020102020204" pitchFamily="34" charset="0"/>
              </a:rPr>
              <a:t>. </a:t>
            </a:r>
            <a:r>
              <a:rPr lang="en-US" sz="2400" dirty="0" err="1">
                <a:latin typeface="Franklin Gothic Book" panose="020B0503020102020204" pitchFamily="34" charset="0"/>
              </a:rPr>
              <a:t>Ut</a:t>
            </a:r>
            <a:r>
              <a:rPr lang="en-US" sz="2400" dirty="0">
                <a:latin typeface="Franklin Gothic Book" panose="020B0503020102020204" pitchFamily="34" charset="0"/>
              </a:rPr>
              <a:t> </a:t>
            </a:r>
            <a:r>
              <a:rPr lang="en-US" sz="2400" dirty="0" err="1">
                <a:latin typeface="Franklin Gothic Book" panose="020B0503020102020204" pitchFamily="34" charset="0"/>
              </a:rPr>
              <a:t>enim</a:t>
            </a:r>
            <a:r>
              <a:rPr lang="en-US" sz="2400" dirty="0">
                <a:latin typeface="Franklin Gothic Book" panose="020B0503020102020204" pitchFamily="34" charset="0"/>
              </a:rPr>
              <a:t> ad minim </a:t>
            </a:r>
            <a:r>
              <a:rPr lang="en-US" sz="2400" dirty="0" err="1">
                <a:latin typeface="Franklin Gothic Book" panose="020B0503020102020204" pitchFamily="34" charset="0"/>
              </a:rPr>
              <a:t>veniam</a:t>
            </a:r>
            <a:r>
              <a:rPr lang="en-US" sz="2400" dirty="0">
                <a:latin typeface="Franklin Gothic Book" panose="020B0503020102020204" pitchFamily="34" charset="0"/>
              </a:rPr>
              <a:t>, </a:t>
            </a:r>
            <a:r>
              <a:rPr lang="en-US" sz="2400" dirty="0" err="1">
                <a:latin typeface="Franklin Gothic Book" panose="020B0503020102020204" pitchFamily="34" charset="0"/>
              </a:rPr>
              <a:t>quis</a:t>
            </a:r>
            <a:r>
              <a:rPr lang="en-US" sz="2400" dirty="0">
                <a:latin typeface="Franklin Gothic Book" panose="020B0503020102020204" pitchFamily="34" charset="0"/>
              </a:rPr>
              <a:t> </a:t>
            </a:r>
            <a:r>
              <a:rPr lang="en-US" sz="2400" dirty="0" err="1">
                <a:latin typeface="Franklin Gothic Book" panose="020B0503020102020204" pitchFamily="34" charset="0"/>
              </a:rPr>
              <a:t>nostrud</a:t>
            </a:r>
            <a:r>
              <a:rPr lang="en-US" sz="2400" dirty="0">
                <a:latin typeface="Franklin Gothic Book" panose="020B0503020102020204" pitchFamily="34" charset="0"/>
              </a:rPr>
              <a:t> exercitation </a:t>
            </a:r>
            <a:r>
              <a:rPr lang="en-US" sz="2400" dirty="0" err="1">
                <a:latin typeface="Franklin Gothic Book" panose="020B0503020102020204" pitchFamily="34" charset="0"/>
              </a:rPr>
              <a:t>ullamco</a:t>
            </a:r>
            <a:r>
              <a:rPr lang="en-US" sz="2400" dirty="0">
                <a:latin typeface="Franklin Gothic Book" panose="020B0503020102020204" pitchFamily="34" charset="0"/>
              </a:rPr>
              <a:t> </a:t>
            </a:r>
            <a:r>
              <a:rPr lang="en-US" sz="2400" dirty="0" err="1">
                <a:latin typeface="Franklin Gothic Book" panose="020B0503020102020204" pitchFamily="34" charset="0"/>
              </a:rPr>
              <a:t>laboris</a:t>
            </a:r>
            <a:r>
              <a:rPr lang="en-US" sz="2400" dirty="0">
                <a:latin typeface="Franklin Gothic Book" panose="020B0503020102020204" pitchFamily="34" charset="0"/>
              </a:rPr>
              <a:t> nisi </a:t>
            </a:r>
            <a:r>
              <a:rPr lang="en-US" sz="2400" dirty="0" err="1">
                <a:latin typeface="Franklin Gothic Book" panose="020B0503020102020204" pitchFamily="34" charset="0"/>
              </a:rPr>
              <a:t>ut</a:t>
            </a:r>
            <a:r>
              <a:rPr lang="en-US" sz="2400" dirty="0">
                <a:latin typeface="Franklin Gothic Book" panose="020B0503020102020204" pitchFamily="34" charset="0"/>
              </a:rPr>
              <a:t> </a:t>
            </a:r>
            <a:r>
              <a:rPr lang="en-US" sz="2400" dirty="0" err="1">
                <a:latin typeface="Franklin Gothic Book" panose="020B0503020102020204" pitchFamily="34" charset="0"/>
              </a:rPr>
              <a:t>aliquip</a:t>
            </a:r>
            <a:r>
              <a:rPr lang="en-US" sz="2400" dirty="0">
                <a:latin typeface="Franklin Gothic Book" panose="020B0503020102020204" pitchFamily="34" charset="0"/>
              </a:rPr>
              <a:t> ex </a:t>
            </a:r>
            <a:r>
              <a:rPr lang="en-US" sz="2400" dirty="0" err="1">
                <a:latin typeface="Franklin Gothic Book" panose="020B0503020102020204" pitchFamily="34" charset="0"/>
              </a:rPr>
              <a:t>ea</a:t>
            </a:r>
            <a:r>
              <a:rPr lang="en-US" sz="2400" dirty="0">
                <a:latin typeface="Franklin Gothic Book" panose="020B0503020102020204" pitchFamily="34" charset="0"/>
              </a:rPr>
              <a:t> </a:t>
            </a:r>
            <a:r>
              <a:rPr lang="en-US" sz="2400" dirty="0" err="1">
                <a:latin typeface="Franklin Gothic Book" panose="020B0503020102020204" pitchFamily="34" charset="0"/>
              </a:rPr>
              <a:t>commodo</a:t>
            </a:r>
            <a:r>
              <a:rPr lang="en-US" sz="2400" dirty="0">
                <a:latin typeface="Franklin Gothic Book" panose="020B0503020102020204" pitchFamily="34" charset="0"/>
              </a:rPr>
              <a:t> </a:t>
            </a:r>
            <a:r>
              <a:rPr lang="en-US" sz="2400" dirty="0" err="1">
                <a:latin typeface="Franklin Gothic Book" panose="020B0503020102020204" pitchFamily="34" charset="0"/>
              </a:rPr>
              <a:t>consequat</a:t>
            </a:r>
            <a:r>
              <a:rPr lang="en-US" sz="2400" dirty="0">
                <a:latin typeface="Franklin Gothic Book" panose="020B0503020102020204" pitchFamily="34" charset="0"/>
              </a:rPr>
              <a:t>. </a:t>
            </a:r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4548963" y="2362200"/>
            <a:ext cx="3886200" cy="3662916"/>
          </a:xfrm>
        </p:spPr>
        <p:txBody>
          <a:bodyPr>
            <a:noAutofit/>
          </a:bodyPr>
          <a:lstStyle>
            <a:lvl1pPr>
              <a:defRPr sz="2000">
                <a:solidFill>
                  <a:schemeClr val="tx1"/>
                </a:solidFill>
                <a:latin typeface="Franklin Gothic Book"/>
                <a:cs typeface="Franklin Gothic Book"/>
              </a:defRPr>
            </a:lvl1pPr>
            <a:lvl2pPr>
              <a:defRPr>
                <a:solidFill>
                  <a:schemeClr val="bg1">
                    <a:lumMod val="50000"/>
                  </a:schemeClr>
                </a:solidFill>
              </a:defRPr>
            </a:lvl2pPr>
            <a:lvl3pPr>
              <a:defRPr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>
                <a:solidFill>
                  <a:schemeClr val="bg1">
                    <a:lumMod val="50000"/>
                  </a:schemeClr>
                </a:solidFill>
              </a:defRPr>
            </a:lvl4pPr>
            <a:lvl5pPr>
              <a:defRPr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r>
              <a:rPr lang="en-US" sz="2400" dirty="0" err="1">
                <a:latin typeface="Franklin Gothic Book" panose="020B0503020102020204" pitchFamily="34" charset="0"/>
              </a:rPr>
              <a:t>Lorem</a:t>
            </a:r>
            <a:r>
              <a:rPr lang="en-US" sz="2400" dirty="0">
                <a:latin typeface="Franklin Gothic Book" panose="020B0503020102020204" pitchFamily="34" charset="0"/>
              </a:rPr>
              <a:t> </a:t>
            </a:r>
            <a:r>
              <a:rPr lang="en-US" sz="2400" dirty="0" err="1">
                <a:latin typeface="Franklin Gothic Book" panose="020B0503020102020204" pitchFamily="34" charset="0"/>
              </a:rPr>
              <a:t>ipsum</a:t>
            </a:r>
            <a:r>
              <a:rPr lang="en-US" sz="2400" dirty="0">
                <a:latin typeface="Franklin Gothic Book" panose="020B0503020102020204" pitchFamily="34" charset="0"/>
              </a:rPr>
              <a:t> dolor sit </a:t>
            </a:r>
            <a:r>
              <a:rPr lang="en-US" sz="2400" dirty="0" err="1">
                <a:latin typeface="Franklin Gothic Book" panose="020B0503020102020204" pitchFamily="34" charset="0"/>
              </a:rPr>
              <a:t>amet</a:t>
            </a:r>
            <a:r>
              <a:rPr lang="en-US" sz="2400" dirty="0">
                <a:latin typeface="Franklin Gothic Book" panose="020B0503020102020204" pitchFamily="34" charset="0"/>
              </a:rPr>
              <a:t>, </a:t>
            </a:r>
            <a:r>
              <a:rPr lang="en-US" sz="2400" dirty="0" err="1">
                <a:latin typeface="Franklin Gothic Book" panose="020B0503020102020204" pitchFamily="34" charset="0"/>
              </a:rPr>
              <a:t>consectetur</a:t>
            </a:r>
            <a:r>
              <a:rPr lang="en-US" sz="2400" dirty="0">
                <a:latin typeface="Franklin Gothic Book" panose="020B0503020102020204" pitchFamily="34" charset="0"/>
              </a:rPr>
              <a:t> </a:t>
            </a:r>
            <a:r>
              <a:rPr lang="en-US" sz="2400" dirty="0" err="1">
                <a:latin typeface="Franklin Gothic Book" panose="020B0503020102020204" pitchFamily="34" charset="0"/>
              </a:rPr>
              <a:t>adipiscing</a:t>
            </a:r>
            <a:r>
              <a:rPr lang="en-US" sz="2400" dirty="0">
                <a:latin typeface="Franklin Gothic Book" panose="020B0503020102020204" pitchFamily="34" charset="0"/>
              </a:rPr>
              <a:t> </a:t>
            </a:r>
            <a:r>
              <a:rPr lang="en-US" sz="2400" dirty="0" err="1">
                <a:latin typeface="Franklin Gothic Book" panose="020B0503020102020204" pitchFamily="34" charset="0"/>
              </a:rPr>
              <a:t>elit</a:t>
            </a:r>
            <a:r>
              <a:rPr lang="en-US" sz="2400" dirty="0">
                <a:latin typeface="Franklin Gothic Book" panose="020B0503020102020204" pitchFamily="34" charset="0"/>
              </a:rPr>
              <a:t>, </a:t>
            </a:r>
            <a:r>
              <a:rPr lang="en-US" sz="2400" dirty="0" err="1">
                <a:latin typeface="Franklin Gothic Book" panose="020B0503020102020204" pitchFamily="34" charset="0"/>
              </a:rPr>
              <a:t>sed</a:t>
            </a:r>
            <a:r>
              <a:rPr lang="en-US" sz="2400" dirty="0">
                <a:latin typeface="Franklin Gothic Book" panose="020B0503020102020204" pitchFamily="34" charset="0"/>
              </a:rPr>
              <a:t> do </a:t>
            </a:r>
            <a:r>
              <a:rPr lang="en-US" sz="2400" dirty="0" err="1">
                <a:latin typeface="Franklin Gothic Book" panose="020B0503020102020204" pitchFamily="34" charset="0"/>
              </a:rPr>
              <a:t>eiusmod</a:t>
            </a:r>
            <a:r>
              <a:rPr lang="en-US" sz="2400" dirty="0">
                <a:latin typeface="Franklin Gothic Book" panose="020B0503020102020204" pitchFamily="34" charset="0"/>
              </a:rPr>
              <a:t> </a:t>
            </a:r>
            <a:r>
              <a:rPr lang="en-US" sz="2400" dirty="0" err="1">
                <a:latin typeface="Franklin Gothic Book" panose="020B0503020102020204" pitchFamily="34" charset="0"/>
              </a:rPr>
              <a:t>tempor</a:t>
            </a:r>
            <a:r>
              <a:rPr lang="en-US" sz="2400" dirty="0">
                <a:latin typeface="Franklin Gothic Book" panose="020B0503020102020204" pitchFamily="34" charset="0"/>
              </a:rPr>
              <a:t> </a:t>
            </a:r>
            <a:r>
              <a:rPr lang="en-US" sz="2400" dirty="0" err="1">
                <a:latin typeface="Franklin Gothic Book" panose="020B0503020102020204" pitchFamily="34" charset="0"/>
              </a:rPr>
              <a:t>incididunt</a:t>
            </a:r>
            <a:r>
              <a:rPr lang="en-US" sz="2400" dirty="0">
                <a:latin typeface="Franklin Gothic Book" panose="020B0503020102020204" pitchFamily="34" charset="0"/>
              </a:rPr>
              <a:t> </a:t>
            </a:r>
            <a:r>
              <a:rPr lang="en-US" sz="2400" dirty="0" err="1">
                <a:latin typeface="Franklin Gothic Book" panose="020B0503020102020204" pitchFamily="34" charset="0"/>
              </a:rPr>
              <a:t>ut</a:t>
            </a:r>
            <a:r>
              <a:rPr lang="en-US" sz="2400" dirty="0">
                <a:latin typeface="Franklin Gothic Book" panose="020B0503020102020204" pitchFamily="34" charset="0"/>
              </a:rPr>
              <a:t> </a:t>
            </a:r>
            <a:r>
              <a:rPr lang="en-US" sz="2400" dirty="0" err="1">
                <a:latin typeface="Franklin Gothic Book" panose="020B0503020102020204" pitchFamily="34" charset="0"/>
              </a:rPr>
              <a:t>labore</a:t>
            </a:r>
            <a:r>
              <a:rPr lang="en-US" sz="2400" dirty="0">
                <a:latin typeface="Franklin Gothic Book" panose="020B0503020102020204" pitchFamily="34" charset="0"/>
              </a:rPr>
              <a:t> et </a:t>
            </a:r>
            <a:r>
              <a:rPr lang="en-US" sz="2400" dirty="0" err="1">
                <a:latin typeface="Franklin Gothic Book" panose="020B0503020102020204" pitchFamily="34" charset="0"/>
              </a:rPr>
              <a:t>dolore</a:t>
            </a:r>
            <a:r>
              <a:rPr lang="en-US" sz="2400" dirty="0">
                <a:latin typeface="Franklin Gothic Book" panose="020B0503020102020204" pitchFamily="34" charset="0"/>
              </a:rPr>
              <a:t> magna </a:t>
            </a:r>
            <a:r>
              <a:rPr lang="en-US" sz="2400" dirty="0" err="1">
                <a:latin typeface="Franklin Gothic Book" panose="020B0503020102020204" pitchFamily="34" charset="0"/>
              </a:rPr>
              <a:t>aliqua</a:t>
            </a:r>
            <a:r>
              <a:rPr lang="en-US" sz="2400" dirty="0">
                <a:latin typeface="Franklin Gothic Book" panose="020B0503020102020204" pitchFamily="34" charset="0"/>
              </a:rPr>
              <a:t>. </a:t>
            </a:r>
            <a:r>
              <a:rPr lang="en-US" sz="2400" dirty="0" err="1">
                <a:latin typeface="Franklin Gothic Book" panose="020B0503020102020204" pitchFamily="34" charset="0"/>
              </a:rPr>
              <a:t>Ut</a:t>
            </a:r>
            <a:r>
              <a:rPr lang="en-US" sz="2400" dirty="0">
                <a:latin typeface="Franklin Gothic Book" panose="020B0503020102020204" pitchFamily="34" charset="0"/>
              </a:rPr>
              <a:t> </a:t>
            </a:r>
            <a:r>
              <a:rPr lang="en-US" sz="2400" dirty="0" err="1">
                <a:latin typeface="Franklin Gothic Book" panose="020B0503020102020204" pitchFamily="34" charset="0"/>
              </a:rPr>
              <a:t>enim</a:t>
            </a:r>
            <a:r>
              <a:rPr lang="en-US" sz="2400" dirty="0">
                <a:latin typeface="Franklin Gothic Book" panose="020B0503020102020204" pitchFamily="34" charset="0"/>
              </a:rPr>
              <a:t> ad minim </a:t>
            </a:r>
            <a:r>
              <a:rPr lang="en-US" sz="2400" dirty="0" err="1">
                <a:latin typeface="Franklin Gothic Book" panose="020B0503020102020204" pitchFamily="34" charset="0"/>
              </a:rPr>
              <a:t>veniam</a:t>
            </a:r>
            <a:r>
              <a:rPr lang="en-US" sz="2400" dirty="0">
                <a:latin typeface="Franklin Gothic Book" panose="020B0503020102020204" pitchFamily="34" charset="0"/>
              </a:rPr>
              <a:t>, </a:t>
            </a:r>
            <a:r>
              <a:rPr lang="en-US" sz="2400" dirty="0" err="1">
                <a:latin typeface="Franklin Gothic Book" panose="020B0503020102020204" pitchFamily="34" charset="0"/>
              </a:rPr>
              <a:t>quis</a:t>
            </a:r>
            <a:r>
              <a:rPr lang="en-US" sz="2400" dirty="0">
                <a:latin typeface="Franklin Gothic Book" panose="020B0503020102020204" pitchFamily="34" charset="0"/>
              </a:rPr>
              <a:t> </a:t>
            </a:r>
            <a:r>
              <a:rPr lang="en-US" sz="2400" dirty="0" err="1">
                <a:latin typeface="Franklin Gothic Book" panose="020B0503020102020204" pitchFamily="34" charset="0"/>
              </a:rPr>
              <a:t>nostrud</a:t>
            </a:r>
            <a:r>
              <a:rPr lang="en-US" sz="2400" dirty="0">
                <a:latin typeface="Franklin Gothic Book" panose="020B0503020102020204" pitchFamily="34" charset="0"/>
              </a:rPr>
              <a:t> exercitation </a:t>
            </a:r>
            <a:r>
              <a:rPr lang="en-US" sz="2400" dirty="0" err="1">
                <a:latin typeface="Franklin Gothic Book" panose="020B0503020102020204" pitchFamily="34" charset="0"/>
              </a:rPr>
              <a:t>ullamco</a:t>
            </a:r>
            <a:r>
              <a:rPr lang="en-US" sz="2400" dirty="0">
                <a:latin typeface="Franklin Gothic Book" panose="020B0503020102020204" pitchFamily="34" charset="0"/>
              </a:rPr>
              <a:t> </a:t>
            </a:r>
            <a:r>
              <a:rPr lang="en-US" sz="2400" dirty="0" err="1">
                <a:latin typeface="Franklin Gothic Book" panose="020B0503020102020204" pitchFamily="34" charset="0"/>
              </a:rPr>
              <a:t>laboris</a:t>
            </a:r>
            <a:r>
              <a:rPr lang="en-US" sz="2400" dirty="0">
                <a:latin typeface="Franklin Gothic Book" panose="020B0503020102020204" pitchFamily="34" charset="0"/>
              </a:rPr>
              <a:t> nisi </a:t>
            </a:r>
            <a:r>
              <a:rPr lang="en-US" sz="2400" dirty="0" err="1">
                <a:latin typeface="Franklin Gothic Book" panose="020B0503020102020204" pitchFamily="34" charset="0"/>
              </a:rPr>
              <a:t>ut</a:t>
            </a:r>
            <a:r>
              <a:rPr lang="en-US" sz="2400" dirty="0">
                <a:latin typeface="Franklin Gothic Book" panose="020B0503020102020204" pitchFamily="34" charset="0"/>
              </a:rPr>
              <a:t> </a:t>
            </a:r>
            <a:r>
              <a:rPr lang="en-US" sz="2400" dirty="0" err="1">
                <a:latin typeface="Franklin Gothic Book" panose="020B0503020102020204" pitchFamily="34" charset="0"/>
              </a:rPr>
              <a:t>aliquip</a:t>
            </a:r>
            <a:r>
              <a:rPr lang="en-US" sz="2400" dirty="0">
                <a:latin typeface="Franklin Gothic Book" panose="020B0503020102020204" pitchFamily="34" charset="0"/>
              </a:rPr>
              <a:t> ex </a:t>
            </a:r>
            <a:r>
              <a:rPr lang="en-US" sz="2400" dirty="0" err="1">
                <a:latin typeface="Franklin Gothic Book" panose="020B0503020102020204" pitchFamily="34" charset="0"/>
              </a:rPr>
              <a:t>ea</a:t>
            </a:r>
            <a:r>
              <a:rPr lang="en-US" sz="2400" dirty="0">
                <a:latin typeface="Franklin Gothic Book" panose="020B0503020102020204" pitchFamily="34" charset="0"/>
              </a:rPr>
              <a:t> </a:t>
            </a:r>
            <a:r>
              <a:rPr lang="en-US" sz="2400" dirty="0" err="1">
                <a:latin typeface="Franklin Gothic Book" panose="020B0503020102020204" pitchFamily="34" charset="0"/>
              </a:rPr>
              <a:t>commodo</a:t>
            </a:r>
            <a:r>
              <a:rPr lang="en-US" sz="2400" dirty="0">
                <a:latin typeface="Franklin Gothic Book" panose="020B0503020102020204" pitchFamily="34" charset="0"/>
              </a:rPr>
              <a:t> </a:t>
            </a:r>
            <a:r>
              <a:rPr lang="en-US" sz="2400" dirty="0" err="1">
                <a:latin typeface="Franklin Gothic Book" panose="020B0503020102020204" pitchFamily="34" charset="0"/>
              </a:rPr>
              <a:t>consequat</a:t>
            </a:r>
            <a:r>
              <a:rPr lang="en-US" sz="2400" dirty="0">
                <a:latin typeface="Franklin Gothic Book" panose="020B0503020102020204" pitchFamily="34" charset="0"/>
              </a:rPr>
              <a:t>. 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778812"/>
            <a:ext cx="3886200" cy="461962"/>
          </a:xfrm>
        </p:spPr>
        <p:txBody>
          <a:bodyPr/>
          <a:lstStyle>
            <a:lvl1pPr marL="0" indent="0" algn="ctr">
              <a:buNone/>
              <a:defRPr lang="en-US" sz="2400" kern="1200" baseline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Text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4548963" y="1778812"/>
            <a:ext cx="3886200" cy="461962"/>
          </a:xfrm>
        </p:spPr>
        <p:txBody>
          <a:bodyPr/>
          <a:lstStyle>
            <a:lvl1pPr marL="0" indent="0" algn="ctr">
              <a:buNone/>
              <a:defRPr lang="en-US" sz="2400" kern="1200" baseline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Text</a:t>
            </a:r>
          </a:p>
        </p:txBody>
      </p:sp>
      <p:sp>
        <p:nvSpPr>
          <p:cNvPr id="19" name="Slide Number Placeholder 7">
            <a:extLst>
              <a:ext uri="{FF2B5EF4-FFF2-40B4-BE49-F238E27FC236}">
                <a16:creationId xmlns:a16="http://schemas.microsoft.com/office/drawing/2014/main" id="{C09E71D6-5C6E-574C-A098-D3D95980BA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729480" y="626771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941218-2F16-2744-A091-793F79A8AB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73189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B3EBE-E4F7-A247-B6C8-D3D8EA9926B4}" type="datetimeFigureOut">
              <a:rPr lang="en-US" smtClean="0"/>
              <a:t>12/9/20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CB166-443B-174C-A13E-6E1A314162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5934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fld id="{0B941218-2F16-2744-A091-793F79A8AB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38315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tiff"/><Relationship Id="rId3" Type="http://schemas.openxmlformats.org/officeDocument/2006/relationships/image" Target="../media/image12.tiff"/><Relationship Id="rId7" Type="http://schemas.openxmlformats.org/officeDocument/2006/relationships/image" Target="../media/image17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tiff"/><Relationship Id="rId5" Type="http://schemas.openxmlformats.org/officeDocument/2006/relationships/image" Target="../media/image14.tiff"/><Relationship Id="rId4" Type="http://schemas.openxmlformats.org/officeDocument/2006/relationships/image" Target="../media/image13.tiff"/><Relationship Id="rId9" Type="http://schemas.openxmlformats.org/officeDocument/2006/relationships/image" Target="../media/image16.tif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tiff"/><Relationship Id="rId13" Type="http://schemas.openxmlformats.org/officeDocument/2006/relationships/image" Target="../media/image320.png"/><Relationship Id="rId3" Type="http://schemas.openxmlformats.org/officeDocument/2006/relationships/image" Target="../media/image12.tiff"/><Relationship Id="rId7" Type="http://schemas.openxmlformats.org/officeDocument/2006/relationships/image" Target="../media/image17.tiff"/><Relationship Id="rId12" Type="http://schemas.openxmlformats.org/officeDocument/2006/relationships/image" Target="../media/image310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3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tiff"/><Relationship Id="rId5" Type="http://schemas.openxmlformats.org/officeDocument/2006/relationships/image" Target="../media/image14.tiff"/><Relationship Id="rId15" Type="http://schemas.openxmlformats.org/officeDocument/2006/relationships/image" Target="../media/image38.png"/><Relationship Id="rId4" Type="http://schemas.openxmlformats.org/officeDocument/2006/relationships/image" Target="../media/image13.tiff"/><Relationship Id="rId9" Type="http://schemas.openxmlformats.org/officeDocument/2006/relationships/image" Target="../media/image16.tiff"/><Relationship Id="rId14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tiff"/><Relationship Id="rId13" Type="http://schemas.openxmlformats.org/officeDocument/2006/relationships/image" Target="../media/image44.png"/><Relationship Id="rId3" Type="http://schemas.openxmlformats.org/officeDocument/2006/relationships/image" Target="../media/image13.tiff"/><Relationship Id="rId7" Type="http://schemas.openxmlformats.org/officeDocument/2006/relationships/image" Target="../media/image18.tiff"/><Relationship Id="rId12" Type="http://schemas.openxmlformats.org/officeDocument/2006/relationships/image" Target="../media/image43.png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tiff"/><Relationship Id="rId11" Type="http://schemas.openxmlformats.org/officeDocument/2006/relationships/image" Target="../media/image42.png"/><Relationship Id="rId5" Type="http://schemas.openxmlformats.org/officeDocument/2006/relationships/image" Target="../media/image15.tiff"/><Relationship Id="rId10" Type="http://schemas.openxmlformats.org/officeDocument/2006/relationships/image" Target="../media/image41.png"/><Relationship Id="rId4" Type="http://schemas.openxmlformats.org/officeDocument/2006/relationships/image" Target="../media/image14.tiff"/><Relationship Id="rId9" Type="http://schemas.openxmlformats.org/officeDocument/2006/relationships/image" Target="../media/image40.png"/><Relationship Id="rId14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tiff"/><Relationship Id="rId3" Type="http://schemas.openxmlformats.org/officeDocument/2006/relationships/image" Target="../media/image12.tiff"/><Relationship Id="rId7" Type="http://schemas.openxmlformats.org/officeDocument/2006/relationships/image" Target="../media/image16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tiff"/><Relationship Id="rId5" Type="http://schemas.openxmlformats.org/officeDocument/2006/relationships/image" Target="../media/image14.tiff"/><Relationship Id="rId4" Type="http://schemas.openxmlformats.org/officeDocument/2006/relationships/image" Target="../media/image13.tiff"/><Relationship Id="rId9" Type="http://schemas.openxmlformats.org/officeDocument/2006/relationships/image" Target="../media/image18.tif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tiff"/><Relationship Id="rId3" Type="http://schemas.openxmlformats.org/officeDocument/2006/relationships/image" Target="../media/image12.tiff"/><Relationship Id="rId7" Type="http://schemas.openxmlformats.org/officeDocument/2006/relationships/image" Target="../media/image16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tiff"/><Relationship Id="rId5" Type="http://schemas.openxmlformats.org/officeDocument/2006/relationships/image" Target="../media/image14.tiff"/><Relationship Id="rId4" Type="http://schemas.openxmlformats.org/officeDocument/2006/relationships/image" Target="../media/image13.tiff"/><Relationship Id="rId9" Type="http://schemas.openxmlformats.org/officeDocument/2006/relationships/image" Target="../media/image18.tif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tiff"/><Relationship Id="rId13" Type="http://schemas.openxmlformats.org/officeDocument/2006/relationships/image" Target="../media/image22.emf"/><Relationship Id="rId3" Type="http://schemas.openxmlformats.org/officeDocument/2006/relationships/image" Target="../media/image12.tiff"/><Relationship Id="rId7" Type="http://schemas.openxmlformats.org/officeDocument/2006/relationships/image" Target="../media/image17.tiff"/><Relationship Id="rId12" Type="http://schemas.openxmlformats.org/officeDocument/2006/relationships/image" Target="../media/image21.emf"/><Relationship Id="rId17" Type="http://schemas.openxmlformats.org/officeDocument/2006/relationships/image" Target="../media/image26.emf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25.em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tiff"/><Relationship Id="rId11" Type="http://schemas.openxmlformats.org/officeDocument/2006/relationships/image" Target="../media/image20.emf"/><Relationship Id="rId5" Type="http://schemas.openxmlformats.org/officeDocument/2006/relationships/image" Target="../media/image14.tiff"/><Relationship Id="rId15" Type="http://schemas.openxmlformats.org/officeDocument/2006/relationships/image" Target="../media/image24.emf"/><Relationship Id="rId10" Type="http://schemas.openxmlformats.org/officeDocument/2006/relationships/image" Target="../media/image19.emf"/><Relationship Id="rId4" Type="http://schemas.openxmlformats.org/officeDocument/2006/relationships/image" Target="../media/image13.tiff"/><Relationship Id="rId9" Type="http://schemas.openxmlformats.org/officeDocument/2006/relationships/image" Target="../media/image16.tiff"/><Relationship Id="rId14" Type="http://schemas.openxmlformats.org/officeDocument/2006/relationships/image" Target="../media/image23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7" Type="http://schemas.openxmlformats.org/officeDocument/2006/relationships/image" Target="../media/image28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0.png"/><Relationship Id="rId5" Type="http://schemas.openxmlformats.org/officeDocument/2006/relationships/image" Target="../media/image291.png"/><Relationship Id="rId4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tiff"/><Relationship Id="rId13" Type="http://schemas.openxmlformats.org/officeDocument/2006/relationships/image" Target="../media/image300.png"/><Relationship Id="rId3" Type="http://schemas.openxmlformats.org/officeDocument/2006/relationships/image" Target="../media/image29.emf"/><Relationship Id="rId7" Type="http://schemas.openxmlformats.org/officeDocument/2006/relationships/image" Target="../media/image15.tiff"/><Relationship Id="rId12" Type="http://schemas.openxmlformats.org/officeDocument/2006/relationships/image" Target="../media/image29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tiff"/><Relationship Id="rId11" Type="http://schemas.openxmlformats.org/officeDocument/2006/relationships/image" Target="../media/image30.emf"/><Relationship Id="rId5" Type="http://schemas.openxmlformats.org/officeDocument/2006/relationships/image" Target="../media/image13.tiff"/><Relationship Id="rId15" Type="http://schemas.openxmlformats.org/officeDocument/2006/relationships/image" Target="../media/image320.png"/><Relationship Id="rId10" Type="http://schemas.openxmlformats.org/officeDocument/2006/relationships/image" Target="../media/image16.tiff"/><Relationship Id="rId4" Type="http://schemas.openxmlformats.org/officeDocument/2006/relationships/image" Target="../media/image12.tiff"/><Relationship Id="rId9" Type="http://schemas.openxmlformats.org/officeDocument/2006/relationships/image" Target="../media/image18.tiff"/><Relationship Id="rId14" Type="http://schemas.openxmlformats.org/officeDocument/2006/relationships/image" Target="../media/image31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tiff"/><Relationship Id="rId13" Type="http://schemas.openxmlformats.org/officeDocument/2006/relationships/image" Target="../media/image320.png"/><Relationship Id="rId3" Type="http://schemas.openxmlformats.org/officeDocument/2006/relationships/image" Target="../media/image31.emf"/><Relationship Id="rId7" Type="http://schemas.openxmlformats.org/officeDocument/2006/relationships/image" Target="../media/image15.tiff"/><Relationship Id="rId12" Type="http://schemas.openxmlformats.org/officeDocument/2006/relationships/image" Target="../media/image310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37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tiff"/><Relationship Id="rId11" Type="http://schemas.openxmlformats.org/officeDocument/2006/relationships/image" Target="../media/image32.emf"/><Relationship Id="rId5" Type="http://schemas.openxmlformats.org/officeDocument/2006/relationships/image" Target="../media/image13.tiff"/><Relationship Id="rId15" Type="http://schemas.openxmlformats.org/officeDocument/2006/relationships/image" Target="../media/image360.png"/><Relationship Id="rId10" Type="http://schemas.openxmlformats.org/officeDocument/2006/relationships/image" Target="../media/image16.tiff"/><Relationship Id="rId4" Type="http://schemas.openxmlformats.org/officeDocument/2006/relationships/image" Target="../media/image12.tiff"/><Relationship Id="rId9" Type="http://schemas.openxmlformats.org/officeDocument/2006/relationships/image" Target="../media/image18.tiff"/><Relationship Id="rId14" Type="http://schemas.openxmlformats.org/officeDocument/2006/relationships/image" Target="../media/image35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tiff"/><Relationship Id="rId13" Type="http://schemas.openxmlformats.org/officeDocument/2006/relationships/image" Target="../media/image300.png"/><Relationship Id="rId3" Type="http://schemas.openxmlformats.org/officeDocument/2006/relationships/image" Target="../media/image12.tiff"/><Relationship Id="rId7" Type="http://schemas.openxmlformats.org/officeDocument/2006/relationships/image" Target="../media/image17.tiff"/><Relationship Id="rId12" Type="http://schemas.openxmlformats.org/officeDocument/2006/relationships/image" Target="../media/image29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tiff"/><Relationship Id="rId11" Type="http://schemas.openxmlformats.org/officeDocument/2006/relationships/image" Target="../media/image34.emf"/><Relationship Id="rId5" Type="http://schemas.openxmlformats.org/officeDocument/2006/relationships/image" Target="../media/image14.tiff"/><Relationship Id="rId15" Type="http://schemas.openxmlformats.org/officeDocument/2006/relationships/image" Target="../media/image320.png"/><Relationship Id="rId10" Type="http://schemas.openxmlformats.org/officeDocument/2006/relationships/image" Target="../media/image33.emf"/><Relationship Id="rId4" Type="http://schemas.openxmlformats.org/officeDocument/2006/relationships/image" Target="../media/image13.tiff"/><Relationship Id="rId9" Type="http://schemas.openxmlformats.org/officeDocument/2006/relationships/image" Target="../media/image16.tiff"/><Relationship Id="rId14" Type="http://schemas.openxmlformats.org/officeDocument/2006/relationships/image" Target="../media/image31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tiff"/><Relationship Id="rId13" Type="http://schemas.openxmlformats.org/officeDocument/2006/relationships/image" Target="../media/image320.png"/><Relationship Id="rId3" Type="http://schemas.openxmlformats.org/officeDocument/2006/relationships/image" Target="../media/image35.emf"/><Relationship Id="rId7" Type="http://schemas.openxmlformats.org/officeDocument/2006/relationships/image" Target="../media/image15.tiff"/><Relationship Id="rId12" Type="http://schemas.openxmlformats.org/officeDocument/2006/relationships/image" Target="../media/image310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44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tiff"/><Relationship Id="rId11" Type="http://schemas.openxmlformats.org/officeDocument/2006/relationships/image" Target="../media/image36.emf"/><Relationship Id="rId5" Type="http://schemas.openxmlformats.org/officeDocument/2006/relationships/image" Target="../media/image13.tiff"/><Relationship Id="rId15" Type="http://schemas.openxmlformats.org/officeDocument/2006/relationships/image" Target="../media/image430.png"/><Relationship Id="rId10" Type="http://schemas.openxmlformats.org/officeDocument/2006/relationships/image" Target="../media/image16.tiff"/><Relationship Id="rId4" Type="http://schemas.openxmlformats.org/officeDocument/2006/relationships/image" Target="../media/image12.tiff"/><Relationship Id="rId9" Type="http://schemas.openxmlformats.org/officeDocument/2006/relationships/image" Target="../media/image18.tiff"/><Relationship Id="rId14" Type="http://schemas.openxmlformats.org/officeDocument/2006/relationships/image" Target="../media/image4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A68343C-3FCB-794C-A9F1-58C02CED9E1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OncoDiversity.jl</a:t>
            </a:r>
            <a:endParaRPr lang="en-US" sz="3600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2301770A-E83D-0448-AD92-5167D8AE8DB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en-US" sz="2400" i="1" dirty="0"/>
              <a:t>worked example used to tests for </a:t>
            </a:r>
            <a:r>
              <a:rPr lang="en-US" sz="2400" i="1" dirty="0" err="1"/>
              <a:t>Juila</a:t>
            </a:r>
            <a:r>
              <a:rPr lang="en-US" sz="2400" i="1" dirty="0"/>
              <a:t> package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697C7F2-5E9E-C24D-B8DE-65F4B755F0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33401" y="5791200"/>
            <a:ext cx="6629400" cy="803275"/>
          </a:xfrm>
        </p:spPr>
        <p:txBody>
          <a:bodyPr>
            <a:normAutofit/>
          </a:bodyPr>
          <a:lstStyle/>
          <a:p>
            <a:r>
              <a:rPr lang="en-US" dirty="0"/>
              <a:t>Meghan C. Ferrall-Fairbanks, PhD</a:t>
            </a:r>
          </a:p>
        </p:txBody>
      </p:sp>
      <p:pic>
        <p:nvPicPr>
          <p:cNvPr id="8" name="droppedImage.pdf">
            <a:extLst>
              <a:ext uri="{FF2B5EF4-FFF2-40B4-BE49-F238E27FC236}">
                <a16:creationId xmlns:a16="http://schemas.microsoft.com/office/drawing/2014/main" id="{EBDBF74D-EAB8-FD4F-8CC8-2D0718F635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15200" y="5791200"/>
            <a:ext cx="1081601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378167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0CC367A-8B77-7E49-BAE7-2207056D9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Zoo 3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9AE8C6A-E3A4-DD4C-9FF9-2F799F424F69}"/>
              </a:ext>
            </a:extLst>
          </p:cNvPr>
          <p:cNvGrpSpPr/>
          <p:nvPr/>
        </p:nvGrpSpPr>
        <p:grpSpPr>
          <a:xfrm>
            <a:off x="990600" y="1765300"/>
            <a:ext cx="3136900" cy="3124200"/>
            <a:chOff x="990600" y="1943100"/>
            <a:chExt cx="3136900" cy="3124200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5BD94A9B-4ADF-1342-8FF1-DA9AC8A2A303}"/>
                </a:ext>
              </a:extLst>
            </p:cNvPr>
            <p:cNvSpPr/>
            <p:nvPr/>
          </p:nvSpPr>
          <p:spPr>
            <a:xfrm>
              <a:off x="990600" y="1943100"/>
              <a:ext cx="3136900" cy="2832100"/>
            </a:xfrm>
            <a:prstGeom prst="roundRect">
              <a:avLst/>
            </a:prstGeom>
            <a:ln>
              <a:prstDash val="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"/>
                <a:ea typeface="+mn-ea"/>
                <a:cs typeface="+mn-cs"/>
              </a:endParaRP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FEBEEF9-4A63-8540-BD9E-BB03485D8C86}"/>
                </a:ext>
              </a:extLst>
            </p:cNvPr>
            <p:cNvGrpSpPr/>
            <p:nvPr/>
          </p:nvGrpSpPr>
          <p:grpSpPr>
            <a:xfrm>
              <a:off x="1282700" y="4584700"/>
              <a:ext cx="1092200" cy="482600"/>
              <a:chOff x="1282700" y="4584700"/>
              <a:chExt cx="1092200" cy="482600"/>
            </a:xfrm>
          </p:grpSpPr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262C4C8A-247C-D340-B79F-1A6744A2C9AF}"/>
                  </a:ext>
                </a:extLst>
              </p:cNvPr>
              <p:cNvSpPr/>
              <p:nvPr/>
            </p:nvSpPr>
            <p:spPr>
              <a:xfrm>
                <a:off x="1282700" y="4584700"/>
                <a:ext cx="1092200" cy="482600"/>
              </a:xfrm>
              <a:prstGeom prst="roundRect">
                <a:avLst/>
              </a:prstGeom>
              <a:solidFill>
                <a:srgbClr val="92D050"/>
              </a:solidFill>
              <a:ln>
                <a:solidFill>
                  <a:srgbClr val="7BAD48"/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Medium"/>
                  <a:ea typeface="+mn-ea"/>
                  <a:cs typeface="+mn-cs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8D0D1E5-64C4-4244-8F5A-DE098C5DFD66}"/>
                  </a:ext>
                </a:extLst>
              </p:cNvPr>
              <p:cNvSpPr txBox="1"/>
              <p:nvPr/>
            </p:nvSpPr>
            <p:spPr>
              <a:xfrm>
                <a:off x="1351799" y="4605635"/>
                <a:ext cx="100380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Franklin Gothic Medium"/>
                    <a:ea typeface="+mn-ea"/>
                    <a:cs typeface="+mn-cs"/>
                  </a:rPr>
                  <a:t>ZOO 3</a:t>
                </a:r>
              </a:p>
            </p:txBody>
          </p:sp>
        </p:grp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5525EF06-9DDB-CE42-BF27-FDC30F3F65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9149" y="2009774"/>
            <a:ext cx="570587" cy="84930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8A29A0B-4142-8746-BFE0-43D2D582ED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3177" y="3910399"/>
            <a:ext cx="513847" cy="54539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35869432-962A-544F-8CA1-26797068A5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1409" y="3934794"/>
            <a:ext cx="513847" cy="54539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A123D63-3508-BC4D-9CC2-B541BE9584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3759" y="3590913"/>
            <a:ext cx="513847" cy="54539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8F5D46B1-EB31-3B41-B3A1-4E8B5A8351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6573" y="3279956"/>
            <a:ext cx="513847" cy="54539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BB825B10-AC1D-1B47-891F-E6409DAC12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10606" y="1789102"/>
            <a:ext cx="447247" cy="576616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13B31E31-F9EB-644D-91EA-3A6F37AE4C37}"/>
              </a:ext>
            </a:extLst>
          </p:cNvPr>
          <p:cNvSpPr txBox="1"/>
          <p:nvPr/>
        </p:nvSpPr>
        <p:spPr>
          <a:xfrm>
            <a:off x="222170" y="5097720"/>
            <a:ext cx="23190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Franklin Gothic Medium"/>
              </a:rPr>
              <a:t>Z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"/>
                <a:ea typeface="+mn-ea"/>
                <a:cs typeface="+mn-cs"/>
              </a:rPr>
              <a:t>oo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"/>
                <a:ea typeface="+mn-ea"/>
                <a:cs typeface="+mn-cs"/>
              </a:rPr>
              <a:t> 3 has 17 animals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Franklin Gothic Medium"/>
              </a:rPr>
              <a:t>(like the other 2)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ranklin Gothic Medium"/>
              <a:ea typeface="+mn-ea"/>
              <a:cs typeface="+mn-cs"/>
            </a:endParaRP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617CCF63-1FA6-BB49-9759-768ED90C3A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9720" y="5288273"/>
            <a:ext cx="307159" cy="457200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EC6AF8A0-F534-2445-AC7D-640AE75C9B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2209" y="5257655"/>
            <a:ext cx="430758" cy="457200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EBE13730-67BC-7849-9F43-E30146B2F4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41422" y="5272776"/>
            <a:ext cx="354623" cy="457200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6B7F0096-6286-D745-9457-16B5B78D7F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33236" y="5266998"/>
            <a:ext cx="397917" cy="457200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2C2ABD88-4128-1E4D-9B3E-0AE5BA5058C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89038" y="5266998"/>
            <a:ext cx="474485" cy="457200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08893B7D-9D0A-6342-9EE4-DD8E77C85D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16974" y="5257655"/>
            <a:ext cx="451184" cy="457200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A3128360-194B-1D4A-907C-35651F29ED3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90721" y="5266998"/>
            <a:ext cx="385129" cy="457200"/>
          </a:xfrm>
          <a:prstGeom prst="rect">
            <a:avLst/>
          </a:prstGeom>
        </p:spPr>
      </p:pic>
      <p:graphicFrame>
        <p:nvGraphicFramePr>
          <p:cNvPr id="65" name="Table 64">
            <a:extLst>
              <a:ext uri="{FF2B5EF4-FFF2-40B4-BE49-F238E27FC236}">
                <a16:creationId xmlns:a16="http://schemas.microsoft.com/office/drawing/2014/main" id="{E8707F6A-4F39-DD4D-974D-204D0D5535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148837"/>
              </p:ext>
            </p:extLst>
          </p:nvPr>
        </p:nvGraphicFramePr>
        <p:xfrm>
          <a:off x="2519232" y="5824551"/>
          <a:ext cx="5766120" cy="74168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720765">
                  <a:extLst>
                    <a:ext uri="{9D8B030D-6E8A-4147-A177-3AD203B41FA5}">
                      <a16:colId xmlns:a16="http://schemas.microsoft.com/office/drawing/2014/main" val="1626065177"/>
                    </a:ext>
                  </a:extLst>
                </a:gridCol>
                <a:gridCol w="720765">
                  <a:extLst>
                    <a:ext uri="{9D8B030D-6E8A-4147-A177-3AD203B41FA5}">
                      <a16:colId xmlns:a16="http://schemas.microsoft.com/office/drawing/2014/main" val="3213689110"/>
                    </a:ext>
                  </a:extLst>
                </a:gridCol>
                <a:gridCol w="720765">
                  <a:extLst>
                    <a:ext uri="{9D8B030D-6E8A-4147-A177-3AD203B41FA5}">
                      <a16:colId xmlns:a16="http://schemas.microsoft.com/office/drawing/2014/main" val="4187620548"/>
                    </a:ext>
                  </a:extLst>
                </a:gridCol>
                <a:gridCol w="720765">
                  <a:extLst>
                    <a:ext uri="{9D8B030D-6E8A-4147-A177-3AD203B41FA5}">
                      <a16:colId xmlns:a16="http://schemas.microsoft.com/office/drawing/2014/main" val="3246052746"/>
                    </a:ext>
                  </a:extLst>
                </a:gridCol>
                <a:gridCol w="720765">
                  <a:extLst>
                    <a:ext uri="{9D8B030D-6E8A-4147-A177-3AD203B41FA5}">
                      <a16:colId xmlns:a16="http://schemas.microsoft.com/office/drawing/2014/main" val="2442492714"/>
                    </a:ext>
                  </a:extLst>
                </a:gridCol>
                <a:gridCol w="720765">
                  <a:extLst>
                    <a:ext uri="{9D8B030D-6E8A-4147-A177-3AD203B41FA5}">
                      <a16:colId xmlns:a16="http://schemas.microsoft.com/office/drawing/2014/main" val="3090053503"/>
                    </a:ext>
                  </a:extLst>
                </a:gridCol>
                <a:gridCol w="720765">
                  <a:extLst>
                    <a:ext uri="{9D8B030D-6E8A-4147-A177-3AD203B41FA5}">
                      <a16:colId xmlns:a16="http://schemas.microsoft.com/office/drawing/2014/main" val="557338343"/>
                    </a:ext>
                  </a:extLst>
                </a:gridCol>
                <a:gridCol w="720765">
                  <a:extLst>
                    <a:ext uri="{9D8B030D-6E8A-4147-A177-3AD203B41FA5}">
                      <a16:colId xmlns:a16="http://schemas.microsoft.com/office/drawing/2014/main" val="30301774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Zoo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06524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0.059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0.059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0.882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3948280"/>
                  </a:ext>
                </a:extLst>
              </a:tr>
            </a:tbl>
          </a:graphicData>
        </a:graphic>
      </p:graphicFrame>
      <p:sp>
        <p:nvSpPr>
          <p:cNvPr id="66" name="TextBox 65">
            <a:extLst>
              <a:ext uri="{FF2B5EF4-FFF2-40B4-BE49-F238E27FC236}">
                <a16:creationId xmlns:a16="http://schemas.microsoft.com/office/drawing/2014/main" id="{973465CA-034B-0743-B719-963634F6CB71}"/>
              </a:ext>
            </a:extLst>
          </p:cNvPr>
          <p:cNvSpPr txBox="1"/>
          <p:nvPr/>
        </p:nvSpPr>
        <p:spPr>
          <a:xfrm>
            <a:off x="699266" y="5872225"/>
            <a:ext cx="16756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"/>
                <a:ea typeface="+mn-ea"/>
                <a:cs typeface="+mn-cs"/>
              </a:rPr>
              <a:t>species distribution</a:t>
            </a:r>
          </a:p>
        </p:txBody>
      </p:sp>
      <p:pic>
        <p:nvPicPr>
          <p:cNvPr id="64" name="Picture 63">
            <a:extLst>
              <a:ext uri="{FF2B5EF4-FFF2-40B4-BE49-F238E27FC236}">
                <a16:creationId xmlns:a16="http://schemas.microsoft.com/office/drawing/2014/main" id="{997A3E20-AD33-0C45-8F03-7CAC1EFED4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7941" y="3083436"/>
            <a:ext cx="513847" cy="545390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73DD92FA-9F32-0848-B1DA-2FE381644E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0911" y="1847675"/>
            <a:ext cx="513847" cy="545390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221549EA-4959-3849-9282-CD36DEDCE8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5549" y="2507902"/>
            <a:ext cx="513847" cy="545390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CA3D2D31-1371-B24C-9576-36C8F29B48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0726" y="2817898"/>
            <a:ext cx="513847" cy="545390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553B7E6A-568C-B640-82F1-615F62A7DC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8194" y="2342509"/>
            <a:ext cx="513847" cy="545390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6590E5D5-A329-EA4F-BF4F-384ADC2765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6464" y="2617208"/>
            <a:ext cx="513847" cy="545390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FB8EFA80-9429-2C4A-B4A5-F2170D3F4C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7794" y="2093023"/>
            <a:ext cx="513847" cy="545390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D0B061E6-D826-E249-8B7C-28722301FA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6051" y="2911082"/>
            <a:ext cx="513847" cy="545390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0150E778-C3BA-5D4A-8F9A-BE59941341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8216" y="3692600"/>
            <a:ext cx="513847" cy="545390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2FC0353F-07FD-0244-ACD4-53F6A508BF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1537" y="3386364"/>
            <a:ext cx="513847" cy="545390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81A09B6C-2E3B-0640-9A3A-F7C9570040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0410" y="3192280"/>
            <a:ext cx="513847" cy="545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1214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0CC367A-8B77-7E49-BAE7-2207056D9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Zoo 3</a:t>
            </a: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617CCF63-1FA6-BB49-9759-768ED90C3A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2420" y="1782130"/>
            <a:ext cx="307159" cy="457200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EC6AF8A0-F534-2445-AC7D-640AE75C9B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4909" y="1751512"/>
            <a:ext cx="430758" cy="457200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EBE13730-67BC-7849-9F43-E30146B2F4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4122" y="1766633"/>
            <a:ext cx="354623" cy="457200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6B7F0096-6286-D745-9457-16B5B78D7F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45936" y="1760855"/>
            <a:ext cx="397917" cy="457200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2C2ABD88-4128-1E4D-9B3E-0AE5BA5058C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01738" y="1760855"/>
            <a:ext cx="474485" cy="457200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08893B7D-9D0A-6342-9EE4-DD8E77C85D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29674" y="1751512"/>
            <a:ext cx="451184" cy="457200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A3128360-194B-1D4A-907C-35651F29ED3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03421" y="1760855"/>
            <a:ext cx="385129" cy="457200"/>
          </a:xfrm>
          <a:prstGeom prst="rect">
            <a:avLst/>
          </a:prstGeom>
        </p:spPr>
      </p:pic>
      <p:graphicFrame>
        <p:nvGraphicFramePr>
          <p:cNvPr id="65" name="Table 64">
            <a:extLst>
              <a:ext uri="{FF2B5EF4-FFF2-40B4-BE49-F238E27FC236}">
                <a16:creationId xmlns:a16="http://schemas.microsoft.com/office/drawing/2014/main" id="{E8707F6A-4F39-DD4D-974D-204D0D5535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1540559"/>
              </p:ext>
            </p:extLst>
          </p:nvPr>
        </p:nvGraphicFramePr>
        <p:xfrm>
          <a:off x="2531932" y="2318408"/>
          <a:ext cx="5767512" cy="74168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720939">
                  <a:extLst>
                    <a:ext uri="{9D8B030D-6E8A-4147-A177-3AD203B41FA5}">
                      <a16:colId xmlns:a16="http://schemas.microsoft.com/office/drawing/2014/main" val="1626065177"/>
                    </a:ext>
                  </a:extLst>
                </a:gridCol>
                <a:gridCol w="720939">
                  <a:extLst>
                    <a:ext uri="{9D8B030D-6E8A-4147-A177-3AD203B41FA5}">
                      <a16:colId xmlns:a16="http://schemas.microsoft.com/office/drawing/2014/main" val="3213689110"/>
                    </a:ext>
                  </a:extLst>
                </a:gridCol>
                <a:gridCol w="720939">
                  <a:extLst>
                    <a:ext uri="{9D8B030D-6E8A-4147-A177-3AD203B41FA5}">
                      <a16:colId xmlns:a16="http://schemas.microsoft.com/office/drawing/2014/main" val="4187620548"/>
                    </a:ext>
                  </a:extLst>
                </a:gridCol>
                <a:gridCol w="720939">
                  <a:extLst>
                    <a:ext uri="{9D8B030D-6E8A-4147-A177-3AD203B41FA5}">
                      <a16:colId xmlns:a16="http://schemas.microsoft.com/office/drawing/2014/main" val="3246052746"/>
                    </a:ext>
                  </a:extLst>
                </a:gridCol>
                <a:gridCol w="720939">
                  <a:extLst>
                    <a:ext uri="{9D8B030D-6E8A-4147-A177-3AD203B41FA5}">
                      <a16:colId xmlns:a16="http://schemas.microsoft.com/office/drawing/2014/main" val="2442492714"/>
                    </a:ext>
                  </a:extLst>
                </a:gridCol>
                <a:gridCol w="720939">
                  <a:extLst>
                    <a:ext uri="{9D8B030D-6E8A-4147-A177-3AD203B41FA5}">
                      <a16:colId xmlns:a16="http://schemas.microsoft.com/office/drawing/2014/main" val="3090053503"/>
                    </a:ext>
                  </a:extLst>
                </a:gridCol>
                <a:gridCol w="720939">
                  <a:extLst>
                    <a:ext uri="{9D8B030D-6E8A-4147-A177-3AD203B41FA5}">
                      <a16:colId xmlns:a16="http://schemas.microsoft.com/office/drawing/2014/main" val="557338343"/>
                    </a:ext>
                  </a:extLst>
                </a:gridCol>
                <a:gridCol w="720939">
                  <a:extLst>
                    <a:ext uri="{9D8B030D-6E8A-4147-A177-3AD203B41FA5}">
                      <a16:colId xmlns:a16="http://schemas.microsoft.com/office/drawing/2014/main" val="30301774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Zoo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06524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1" dirty="0"/>
                        <a:t>Zoo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0.059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0.059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0.882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3948280"/>
                  </a:ext>
                </a:extLst>
              </a:tr>
            </a:tbl>
          </a:graphicData>
        </a:graphic>
      </p:graphicFrame>
      <p:sp>
        <p:nvSpPr>
          <p:cNvPr id="66" name="TextBox 65">
            <a:extLst>
              <a:ext uri="{FF2B5EF4-FFF2-40B4-BE49-F238E27FC236}">
                <a16:creationId xmlns:a16="http://schemas.microsoft.com/office/drawing/2014/main" id="{973465CA-034B-0743-B719-963634F6CB71}"/>
              </a:ext>
            </a:extLst>
          </p:cNvPr>
          <p:cNvSpPr txBox="1"/>
          <p:nvPr/>
        </p:nvSpPr>
        <p:spPr>
          <a:xfrm>
            <a:off x="856299" y="2432508"/>
            <a:ext cx="167563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ranklin Gothic Medium"/>
              <a:ea typeface="+mn-ea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"/>
                <a:ea typeface="+mn-ea"/>
                <a:cs typeface="+mn-cs"/>
              </a:rPr>
              <a:t>frequency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"/>
                <a:ea typeface="+mn-ea"/>
                <a:cs typeface="+mn-cs"/>
              </a:rPr>
              <a:t> distribution</a:t>
            </a:r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0EF2A085-7F25-FD4B-88B9-7803B99774DA}"/>
              </a:ext>
            </a:extLst>
          </p:cNvPr>
          <p:cNvSpPr/>
          <p:nvPr/>
        </p:nvSpPr>
        <p:spPr>
          <a:xfrm>
            <a:off x="8304150" y="2318408"/>
            <a:ext cx="241300" cy="741680"/>
          </a:xfrm>
          <a:prstGeom prst="rightBrace">
            <a:avLst>
              <a:gd name="adj1" fmla="val 76842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ranklin Gothic Medium"/>
              <a:ea typeface="+mn-ea"/>
              <a:cs typeface="+mn-cs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90D207B-63E6-0B45-9A2A-8DB5AF3E456B}"/>
              </a:ext>
            </a:extLst>
          </p:cNvPr>
          <p:cNvSpPr txBox="1"/>
          <p:nvPr/>
        </p:nvSpPr>
        <p:spPr>
          <a:xfrm>
            <a:off x="8710550" y="2504582"/>
            <a:ext cx="346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"/>
                <a:ea typeface="+mn-ea"/>
                <a:cs typeface="+mn-cs"/>
              </a:rPr>
              <a:t>p</a:t>
            </a:r>
            <a:r>
              <a:rPr kumimoji="0" lang="en-US" sz="18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"/>
                <a:ea typeface="+mn-ea"/>
                <a:cs typeface="+mn-cs"/>
              </a:rPr>
              <a:t>i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A13E12F-CFD2-BD4B-97F2-4FF90BA9460C}"/>
              </a:ext>
            </a:extLst>
          </p:cNvPr>
          <p:cNvSpPr txBox="1"/>
          <p:nvPr/>
        </p:nvSpPr>
        <p:spPr>
          <a:xfrm>
            <a:off x="2399866" y="3323899"/>
            <a:ext cx="798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"/>
                <a:ea typeface="+mn-ea"/>
                <a:cs typeface="+mn-cs"/>
              </a:rPr>
              <a:t>ZOO 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3FC38528-BC8D-7642-88E8-AB6B196E3905}"/>
                  </a:ext>
                </a:extLst>
              </p:cNvPr>
              <p:cNvSpPr txBox="1"/>
              <p:nvPr/>
            </p:nvSpPr>
            <p:spPr>
              <a:xfrm>
                <a:off x="163406" y="1795314"/>
                <a:ext cx="2064476" cy="8637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Pre>
                        <m:sPre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PrePr>
                        <m:sub/>
                        <m:sup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𝑞</m:t>
                          </m:r>
                        </m:sup>
                        <m:e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𝐷</m:t>
                          </m:r>
                        </m:e>
                      </m:sPre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p>
                        <m:sSup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0" 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ctrlPr>
                                    <a:rPr kumimoji="0" 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kumimoji="0" 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𝑖</m:t>
                                  </m:r>
                                  <m:r>
                                    <a:rPr kumimoji="0" 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kumimoji="0" 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𝑠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kumimoji="0" 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kumimoji="0" 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kumimoji="0" 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kumimoji="0" 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𝑞</m:t>
                                      </m:r>
                                    </m:sup>
                                  </m:sSubSup>
                                </m:e>
                              </m:nary>
                            </m:e>
                          </m:d>
                        </m:e>
                        <m:sup>
                          <m:f>
                            <m:fPr>
                              <m:type m:val="skw"/>
                              <m:ctrlP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fPr>
                            <m:num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</m:num>
                            <m:den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1−</m:t>
                              </m:r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𝑞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Medium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3FC38528-BC8D-7642-88E8-AB6B196E39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406" y="1795314"/>
                <a:ext cx="2064476" cy="863763"/>
              </a:xfrm>
              <a:prstGeom prst="rect">
                <a:avLst/>
              </a:prstGeom>
              <a:blipFill>
                <a:blip r:embed="rId12"/>
                <a:stretch>
                  <a:fillRect l="-2454" t="-89855" r="-613" b="-1550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34DCF9A1-0378-AF47-8F61-622B8BD9E96F}"/>
                  </a:ext>
                </a:extLst>
              </p:cNvPr>
              <p:cNvSpPr txBox="1"/>
              <p:nvPr/>
            </p:nvSpPr>
            <p:spPr>
              <a:xfrm>
                <a:off x="224766" y="6252795"/>
                <a:ext cx="1150828" cy="5553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Pre>
                        <m:sPrePr>
                          <m:ctrlPr>
                            <a:rPr kumimoji="0" lang="en-US" sz="11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PrePr>
                        <m:sub/>
                        <m:sup>
                          <m:r>
                            <a:rPr kumimoji="0" lang="en-US" sz="11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  <m:e>
                          <m:r>
                            <a:rPr kumimoji="0" lang="en-US" sz="11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𝐷</m:t>
                          </m:r>
                        </m:e>
                      </m:sPre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p>
                        <m:sSupPr>
                          <m:ctrlPr>
                            <a:rPr kumimoji="0" lang="en-US" sz="11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0" lang="en-US" sz="11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ctrlPr>
                                    <a:rPr kumimoji="0" lang="en-US" sz="11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kumimoji="0" lang="en-US" sz="11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𝑖</m:t>
                                  </m:r>
                                  <m:r>
                                    <a:rPr kumimoji="0" lang="en-US" sz="11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kumimoji="0" lang="en-US" sz="11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𝑠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kumimoji="0" lang="en-US" sz="11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kumimoji="0" lang="en-US" sz="11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kumimoji="0" lang="en-US" sz="11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kumimoji="0" lang="en-US" sz="11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nary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kumimoji="0" lang="en-US" sz="11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fPr>
                            <m:num>
                              <m:r>
                                <a:rPr kumimoji="0" lang="en-US" sz="11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</m:num>
                            <m:den>
                              <m:r>
                                <a:rPr kumimoji="0" lang="en-US" sz="11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1−2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Medium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34DCF9A1-0378-AF47-8F61-622B8BD9E9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766" y="6252795"/>
                <a:ext cx="1150828" cy="555345"/>
              </a:xfrm>
              <a:prstGeom prst="rect">
                <a:avLst/>
              </a:prstGeom>
              <a:blipFill>
                <a:blip r:embed="rId13"/>
                <a:stretch>
                  <a:fillRect l="-4396" t="-84091" b="-1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2EB14E3-CC4E-4743-8413-018BF017AC53}"/>
                  </a:ext>
                </a:extLst>
              </p:cNvPr>
              <p:cNvSpPr txBox="1"/>
              <p:nvPr/>
            </p:nvSpPr>
            <p:spPr>
              <a:xfrm>
                <a:off x="2481511" y="3692434"/>
                <a:ext cx="5563959" cy="8637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Pre>
                        <m:sPre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PrePr>
                        <m:sub/>
                        <m:sup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0.01</m:t>
                          </m:r>
                        </m:sup>
                        <m:e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𝐷</m:t>
                          </m:r>
                        </m:e>
                      </m:sPre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p>
                        <m:sSup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0" 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ctrlPr>
                                    <a:rPr kumimoji="0" 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kumimoji="0" 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𝑖</m:t>
                                  </m:r>
                                  <m:r>
                                    <a:rPr kumimoji="0" 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kumimoji="0" 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𝑠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kumimoji="0" 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kumimoji="0" 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kumimoji="0" 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kumimoji="0" lang="en-US" sz="18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0.01</m:t>
                                      </m:r>
                                    </m:sup>
                                  </m:sSubSup>
                                </m:e>
                              </m:nary>
                            </m:e>
                          </m:d>
                        </m:e>
                        <m:sup>
                          <m:f>
                            <m:fPr>
                              <m:type m:val="skw"/>
                              <m:ctrlP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fPr>
                            <m:num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</m:num>
                            <m:den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1−0.01</m:t>
                              </m:r>
                            </m:den>
                          </m:f>
                        </m:sup>
                      </m:sSup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p>
                        <m:sSupPr>
                          <m:ctrlP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0" 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ctrlPr>
                                    <a:rPr kumimoji="0" 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kumimoji="0" 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𝑖</m:t>
                                  </m:r>
                                  <m:r>
                                    <a:rPr kumimoji="0" 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kumimoji="0" 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𝑠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kumimoji="0" 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kumimoji="0" 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kumimoji="0" 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kumimoji="0" 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0.01</m:t>
                                      </m:r>
                                    </m:sup>
                                  </m:sSubSup>
                                </m:e>
                              </m:nary>
                            </m:e>
                          </m:d>
                        </m:e>
                        <m:sup>
                          <m:f>
                            <m:fPr>
                              <m:type m:val="skw"/>
                              <m:ctrlPr>
                                <a:rPr kumimoji="0" 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fPr>
                            <m:num>
                              <m:r>
                                <a:rPr kumimoji="0" 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</m:num>
                            <m:den>
                              <m:r>
                                <a:rPr kumimoji="0" 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0.</m:t>
                              </m:r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99</m:t>
                              </m:r>
                            </m:den>
                          </m:f>
                        </m:sup>
                      </m:sSup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=2.9752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Medium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2EB14E3-CC4E-4743-8413-018BF017AC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1511" y="3692434"/>
                <a:ext cx="5563959" cy="863763"/>
              </a:xfrm>
              <a:prstGeom prst="rect">
                <a:avLst/>
              </a:prstGeom>
              <a:blipFill>
                <a:blip r:embed="rId14"/>
                <a:stretch>
                  <a:fillRect t="-91304" r="-455" b="-1550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FAB45F0-6937-A049-B40C-419DC7E6C9AB}"/>
                  </a:ext>
                </a:extLst>
              </p:cNvPr>
              <p:cNvSpPr txBox="1"/>
              <p:nvPr/>
            </p:nvSpPr>
            <p:spPr>
              <a:xfrm>
                <a:off x="2467822" y="4556197"/>
                <a:ext cx="5401800" cy="8637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Pre>
                        <m:sPre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PrePr>
                        <m:sub/>
                        <m:sup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100</m:t>
                          </m:r>
                        </m:sup>
                        <m:e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𝐷</m:t>
                          </m:r>
                        </m:e>
                      </m:sPre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p>
                        <m:sSup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0" 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ctrlPr>
                                    <a:rPr kumimoji="0" 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kumimoji="0" 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𝑖</m:t>
                                  </m:r>
                                  <m:r>
                                    <a:rPr kumimoji="0" 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kumimoji="0" 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𝑠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kumimoji="0" 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kumimoji="0" 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kumimoji="0" 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kumimoji="0" lang="en-US" sz="18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100</m:t>
                                      </m:r>
                                    </m:sup>
                                  </m:sSubSup>
                                </m:e>
                              </m:nary>
                            </m:e>
                          </m:d>
                        </m:e>
                        <m:sup>
                          <m:f>
                            <m:fPr>
                              <m:type m:val="skw"/>
                              <m:ctrlP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fPr>
                            <m:num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</m:num>
                            <m:den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1−100</m:t>
                              </m:r>
                            </m:den>
                          </m:f>
                        </m:sup>
                      </m:sSup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p>
                        <m:sSupPr>
                          <m:ctrlP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0" 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ctrlPr>
                                    <a:rPr kumimoji="0" 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kumimoji="0" 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𝑖</m:t>
                                  </m:r>
                                  <m:r>
                                    <a:rPr kumimoji="0" 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kumimoji="0" 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𝑠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kumimoji="0" 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kumimoji="0" 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kumimoji="0" 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kumimoji="0" 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100</m:t>
                                      </m:r>
                                    </m:sup>
                                  </m:sSubSup>
                                </m:e>
                              </m:nary>
                            </m:e>
                          </m:d>
                        </m:e>
                        <m:sup>
                          <m:f>
                            <m:fPr>
                              <m:type m:val="skw"/>
                              <m:ctrlPr>
                                <a:rPr kumimoji="0" 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fPr>
                            <m:num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−</m:t>
                              </m:r>
                              <m:r>
                                <a:rPr kumimoji="0" 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</m:num>
                            <m:den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99</m:t>
                              </m:r>
                            </m:den>
                          </m:f>
                        </m:sup>
                      </m:sSup>
                      <m:r>
                        <a:rPr kumimoji="0" lang="en-US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1.1352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Medium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FAB45F0-6937-A049-B40C-419DC7E6C9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7822" y="4556197"/>
                <a:ext cx="5401800" cy="863763"/>
              </a:xfrm>
              <a:prstGeom prst="rect">
                <a:avLst/>
              </a:prstGeom>
              <a:blipFill>
                <a:blip r:embed="rId15"/>
                <a:stretch>
                  <a:fillRect t="-91304" r="-468" b="-1550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9665840-BCB3-D54B-A630-C0FA77BE5419}"/>
                  </a:ext>
                </a:extLst>
              </p:cNvPr>
              <p:cNvSpPr txBox="1"/>
              <p:nvPr/>
            </p:nvSpPr>
            <p:spPr>
              <a:xfrm>
                <a:off x="2582982" y="5599492"/>
                <a:ext cx="3070521" cy="3220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0" lang="el-GR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Δ</m:t>
                      </m:r>
                      <m:sPre>
                        <m:sPrePr>
                          <m:ctrlP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PrePr>
                        <m:sub/>
                        <m:sup>
                          <m: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𝑞</m:t>
                          </m:r>
                        </m:sup>
                        <m:e>
                          <m: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𝐷</m:t>
                          </m:r>
                        </m:e>
                      </m:sPre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Pre>
                        <m:sPrePr>
                          <m:ctrlP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PrePr>
                        <m:sub/>
                        <m:sup>
                          <m: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0.01</m:t>
                          </m:r>
                        </m:sup>
                        <m:e>
                          <m: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𝐷</m:t>
                          </m:r>
                        </m:e>
                      </m:sPre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−</m:t>
                      </m:r>
                      <m:sPre>
                        <m:sPre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PrePr>
                        <m:sub/>
                        <m:sup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100</m:t>
                          </m:r>
                        </m:sup>
                        <m:e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𝐷</m:t>
                          </m:r>
                        </m:e>
                      </m:sPre>
                      <m:r>
                        <a:rPr kumimoji="0" lang="en-US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1.8400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Medium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9665840-BCB3-D54B-A630-C0FA77BE54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2982" y="5599492"/>
                <a:ext cx="3070521" cy="322011"/>
              </a:xfrm>
              <a:prstGeom prst="rect">
                <a:avLst/>
              </a:prstGeom>
              <a:blipFill>
                <a:blip r:embed="rId16"/>
                <a:stretch>
                  <a:fillRect l="-823" r="-8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7D072700-3BDF-8846-A6DD-F5E3C078B053}"/>
              </a:ext>
            </a:extLst>
          </p:cNvPr>
          <p:cNvSpPr txBox="1"/>
          <p:nvPr/>
        </p:nvSpPr>
        <p:spPr>
          <a:xfrm>
            <a:off x="837257" y="2131685"/>
            <a:ext cx="16756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ranklin Gothic Medium"/>
              <a:ea typeface="+mn-ea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"/>
                <a:ea typeface="+mn-ea"/>
                <a:cs typeface="+mn-cs"/>
              </a:rPr>
              <a:t>count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ranklin Gothic Medium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81003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09A7D2-34A8-0C48-BA09-D1912F553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Zoo 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A885F0-3840-2F4F-9E84-E203312D32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B941218-2F16-2744-A091-793F79A8AB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D0A6A0-20F9-E440-A7FF-9D5D11EC87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2420" y="1782130"/>
            <a:ext cx="307159" cy="457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638282-9951-304A-9982-2665108AA2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4909" y="1751512"/>
            <a:ext cx="430758" cy="457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81525C6-243B-C54D-92A2-141BC1D6AA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4122" y="1766633"/>
            <a:ext cx="354623" cy="457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1BBDCC7-C2F1-704F-91B1-D809A64E2F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5936" y="1760855"/>
            <a:ext cx="397917" cy="457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0830974-4277-0F4F-9A98-D0575028BD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01738" y="1760855"/>
            <a:ext cx="474485" cy="4572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1750095-BB01-694E-BE6D-09AFE131EB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29674" y="1751512"/>
            <a:ext cx="451184" cy="457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9847009-9D64-FB42-85DB-ADF850A541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03421" y="1760855"/>
            <a:ext cx="385129" cy="457200"/>
          </a:xfrm>
          <a:prstGeom prst="rect">
            <a:avLst/>
          </a:prstGeom>
        </p:spPr>
      </p:pic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BB65F03A-F593-444A-ABA5-F4DC3AC049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7675322"/>
              </p:ext>
            </p:extLst>
          </p:nvPr>
        </p:nvGraphicFramePr>
        <p:xfrm>
          <a:off x="2531932" y="2318408"/>
          <a:ext cx="5767512" cy="74168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720939">
                  <a:extLst>
                    <a:ext uri="{9D8B030D-6E8A-4147-A177-3AD203B41FA5}">
                      <a16:colId xmlns:a16="http://schemas.microsoft.com/office/drawing/2014/main" val="1626065177"/>
                    </a:ext>
                  </a:extLst>
                </a:gridCol>
                <a:gridCol w="720939">
                  <a:extLst>
                    <a:ext uri="{9D8B030D-6E8A-4147-A177-3AD203B41FA5}">
                      <a16:colId xmlns:a16="http://schemas.microsoft.com/office/drawing/2014/main" val="3213689110"/>
                    </a:ext>
                  </a:extLst>
                </a:gridCol>
                <a:gridCol w="720939">
                  <a:extLst>
                    <a:ext uri="{9D8B030D-6E8A-4147-A177-3AD203B41FA5}">
                      <a16:colId xmlns:a16="http://schemas.microsoft.com/office/drawing/2014/main" val="4187620548"/>
                    </a:ext>
                  </a:extLst>
                </a:gridCol>
                <a:gridCol w="720939">
                  <a:extLst>
                    <a:ext uri="{9D8B030D-6E8A-4147-A177-3AD203B41FA5}">
                      <a16:colId xmlns:a16="http://schemas.microsoft.com/office/drawing/2014/main" val="3246052746"/>
                    </a:ext>
                  </a:extLst>
                </a:gridCol>
                <a:gridCol w="720939">
                  <a:extLst>
                    <a:ext uri="{9D8B030D-6E8A-4147-A177-3AD203B41FA5}">
                      <a16:colId xmlns:a16="http://schemas.microsoft.com/office/drawing/2014/main" val="2442492714"/>
                    </a:ext>
                  </a:extLst>
                </a:gridCol>
                <a:gridCol w="720939">
                  <a:extLst>
                    <a:ext uri="{9D8B030D-6E8A-4147-A177-3AD203B41FA5}">
                      <a16:colId xmlns:a16="http://schemas.microsoft.com/office/drawing/2014/main" val="3090053503"/>
                    </a:ext>
                  </a:extLst>
                </a:gridCol>
                <a:gridCol w="720939">
                  <a:extLst>
                    <a:ext uri="{9D8B030D-6E8A-4147-A177-3AD203B41FA5}">
                      <a16:colId xmlns:a16="http://schemas.microsoft.com/office/drawing/2014/main" val="557338343"/>
                    </a:ext>
                  </a:extLst>
                </a:gridCol>
                <a:gridCol w="720939">
                  <a:extLst>
                    <a:ext uri="{9D8B030D-6E8A-4147-A177-3AD203B41FA5}">
                      <a16:colId xmlns:a16="http://schemas.microsoft.com/office/drawing/2014/main" val="30301774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Zoo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06524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1" dirty="0"/>
                        <a:t>Zoo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0.059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0.059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0.882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3948280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FF5E1AA7-6B61-8B4C-8CE4-D911CB834039}"/>
              </a:ext>
            </a:extLst>
          </p:cNvPr>
          <p:cNvSpPr txBox="1"/>
          <p:nvPr/>
        </p:nvSpPr>
        <p:spPr>
          <a:xfrm>
            <a:off x="856299" y="2432508"/>
            <a:ext cx="167563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ranklin Gothic Medium"/>
              <a:ea typeface="+mn-ea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"/>
                <a:ea typeface="+mn-ea"/>
                <a:cs typeface="+mn-cs"/>
              </a:rPr>
              <a:t>frequency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"/>
                <a:ea typeface="+mn-ea"/>
                <a:cs typeface="+mn-cs"/>
              </a:rPr>
              <a:t> distribution</a:t>
            </a:r>
          </a:p>
        </p:txBody>
      </p:sp>
      <p:sp>
        <p:nvSpPr>
          <p:cNvPr id="14" name="Right Brace 13">
            <a:extLst>
              <a:ext uri="{FF2B5EF4-FFF2-40B4-BE49-F238E27FC236}">
                <a16:creationId xmlns:a16="http://schemas.microsoft.com/office/drawing/2014/main" id="{927B8EEF-9783-BF4C-828A-1672B4579DDF}"/>
              </a:ext>
            </a:extLst>
          </p:cNvPr>
          <p:cNvSpPr/>
          <p:nvPr/>
        </p:nvSpPr>
        <p:spPr>
          <a:xfrm>
            <a:off x="8304150" y="2318408"/>
            <a:ext cx="241300" cy="741680"/>
          </a:xfrm>
          <a:prstGeom prst="rightBrace">
            <a:avLst>
              <a:gd name="adj1" fmla="val 76842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ranklin Gothic Medium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4B163C2-914D-E546-90DF-AFC38C0F7099}"/>
              </a:ext>
            </a:extLst>
          </p:cNvPr>
          <p:cNvSpPr txBox="1"/>
          <p:nvPr/>
        </p:nvSpPr>
        <p:spPr>
          <a:xfrm>
            <a:off x="8710550" y="2504582"/>
            <a:ext cx="346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"/>
                <a:ea typeface="+mn-ea"/>
                <a:cs typeface="+mn-cs"/>
              </a:rPr>
              <a:t>p</a:t>
            </a:r>
            <a:r>
              <a:rPr kumimoji="0" lang="en-US" sz="18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"/>
                <a:ea typeface="+mn-ea"/>
                <a:cs typeface="+mn-cs"/>
              </a:rPr>
              <a:t>i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A375BB9-6706-E44A-9CE9-6ADF7DC1F0FC}"/>
              </a:ext>
            </a:extLst>
          </p:cNvPr>
          <p:cNvSpPr txBox="1"/>
          <p:nvPr/>
        </p:nvSpPr>
        <p:spPr>
          <a:xfrm>
            <a:off x="2399866" y="3323899"/>
            <a:ext cx="798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"/>
                <a:ea typeface="+mn-ea"/>
                <a:cs typeface="+mn-cs"/>
              </a:rPr>
              <a:t>ZOO 3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52E7AE3-B256-1D42-81BC-8875046AE9E4}"/>
                  </a:ext>
                </a:extLst>
              </p:cNvPr>
              <p:cNvSpPr txBox="1"/>
              <p:nvPr/>
            </p:nvSpPr>
            <p:spPr>
              <a:xfrm>
                <a:off x="163406" y="1795314"/>
                <a:ext cx="2064476" cy="8637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Pre>
                        <m:sPre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PrePr>
                        <m:sub/>
                        <m:sup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𝑞</m:t>
                          </m:r>
                        </m:sup>
                        <m:e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𝐷</m:t>
                          </m:r>
                        </m:e>
                      </m:sPre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p>
                        <m:sSup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0" 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ctrlPr>
                                    <a:rPr kumimoji="0" 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kumimoji="0" 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𝑖</m:t>
                                  </m:r>
                                  <m:r>
                                    <a:rPr kumimoji="0" 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kumimoji="0" 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𝑠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kumimoji="0" 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kumimoji="0" 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kumimoji="0" 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kumimoji="0" 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𝑞</m:t>
                                      </m:r>
                                    </m:sup>
                                  </m:sSubSup>
                                </m:e>
                              </m:nary>
                            </m:e>
                          </m:d>
                        </m:e>
                        <m:sup>
                          <m:f>
                            <m:fPr>
                              <m:type m:val="skw"/>
                              <m:ctrlP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fPr>
                            <m:num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</m:num>
                            <m:den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1−</m:t>
                              </m:r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𝑞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Medium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52E7AE3-B256-1D42-81BC-8875046AE9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406" y="1795314"/>
                <a:ext cx="2064476" cy="863763"/>
              </a:xfrm>
              <a:prstGeom prst="rect">
                <a:avLst/>
              </a:prstGeom>
              <a:blipFill>
                <a:blip r:embed="rId9"/>
                <a:stretch>
                  <a:fillRect l="-2454" t="-89855" r="-613" b="-1550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EB5B28D1-E985-E049-BD4B-F6ECC4B202E5}"/>
              </a:ext>
            </a:extLst>
          </p:cNvPr>
          <p:cNvSpPr txBox="1"/>
          <p:nvPr/>
        </p:nvSpPr>
        <p:spPr>
          <a:xfrm>
            <a:off x="837257" y="2131685"/>
            <a:ext cx="16756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ranklin Gothic Medium"/>
              <a:ea typeface="+mn-ea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"/>
                <a:ea typeface="+mn-ea"/>
                <a:cs typeface="+mn-cs"/>
              </a:rPr>
              <a:t>count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ranklin Gothic Medium"/>
              <a:ea typeface="+mn-ea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59C885A-EB35-B64B-8099-7EFBF39E6C59}"/>
                  </a:ext>
                </a:extLst>
              </p:cNvPr>
              <p:cNvSpPr txBox="1"/>
              <p:nvPr/>
            </p:nvSpPr>
            <p:spPr>
              <a:xfrm>
                <a:off x="348073" y="3847971"/>
                <a:ext cx="1278683" cy="5553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Pre>
                        <m:sPrePr>
                          <m:ctrlPr>
                            <a:rPr kumimoji="0" lang="en-US" sz="11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PrePr>
                        <m:sub/>
                        <m:sup>
                          <m:r>
                            <a:rPr kumimoji="0" lang="en-US" sz="11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𝑞</m:t>
                          </m:r>
                          <m:r>
                            <a:rPr kumimoji="0" lang="en-US" sz="11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∗</m:t>
                          </m:r>
                        </m:sup>
                        <m:e>
                          <m:r>
                            <a:rPr kumimoji="0" lang="en-US" sz="11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𝐷</m:t>
                          </m:r>
                        </m:e>
                      </m:sPre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p>
                        <m:sSupPr>
                          <m:ctrlPr>
                            <a:rPr kumimoji="0" lang="en-US" sz="11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0" lang="en-US" sz="11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ctrlPr>
                                    <a:rPr kumimoji="0" lang="en-US" sz="11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kumimoji="0" lang="en-US" sz="11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𝑖</m:t>
                                  </m:r>
                                  <m:r>
                                    <a:rPr kumimoji="0" lang="en-US" sz="11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kumimoji="0" lang="en-US" sz="11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𝑠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kumimoji="0" lang="en-US" sz="11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kumimoji="0" lang="en-US" sz="11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kumimoji="0" lang="en-US" sz="11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kumimoji="0" lang="en-US" sz="11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𝑞</m:t>
                                      </m:r>
                                      <m:r>
                                        <a:rPr kumimoji="0" lang="en-US" sz="11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∗</m:t>
                                      </m:r>
                                    </m:sup>
                                  </m:sSubSup>
                                </m:e>
                              </m:nary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kumimoji="0" lang="en-US" sz="11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fPr>
                            <m:num>
                              <m:r>
                                <a:rPr kumimoji="0" lang="en-US" sz="11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</m:num>
                            <m:den>
                              <m:r>
                                <a:rPr kumimoji="0" lang="en-US" sz="11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1−</m:t>
                              </m:r>
                              <m:r>
                                <a:rPr kumimoji="0" lang="en-US" sz="11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𝑞</m:t>
                              </m:r>
                              <m:r>
                                <a:rPr kumimoji="0" lang="en-US" sz="11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∗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Medium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59C885A-EB35-B64B-8099-7EFBF39E6C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073" y="3847971"/>
                <a:ext cx="1278683" cy="555345"/>
              </a:xfrm>
              <a:prstGeom prst="rect">
                <a:avLst/>
              </a:prstGeom>
              <a:blipFill>
                <a:blip r:embed="rId10"/>
                <a:stretch>
                  <a:fillRect l="-980" t="-82222" b="-14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415EE191-06C7-784F-BAE2-BE4684C86325}"/>
              </a:ext>
            </a:extLst>
          </p:cNvPr>
          <p:cNvSpPr txBox="1"/>
          <p:nvPr/>
        </p:nvSpPr>
        <p:spPr>
          <a:xfrm>
            <a:off x="46097" y="4484669"/>
            <a:ext cx="16480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q* = q where the inflection point occurs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785C8DA5-DDE2-1349-9A74-207D1DD000A1}"/>
                  </a:ext>
                </a:extLst>
              </p:cNvPr>
              <p:cNvSpPr/>
              <p:nvPr/>
            </p:nvSpPr>
            <p:spPr>
              <a:xfrm>
                <a:off x="2285885" y="3845958"/>
                <a:ext cx="4350422" cy="9560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Pre>
                        <m:sPrePr>
                          <m:ctrlP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PrePr>
                        <m:sub/>
                        <m:sup>
                          <m:r>
                            <a:rPr lang="en-US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∗=0.614581</m:t>
                          </m:r>
                        </m:sup>
                        <m:e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sPre>
                      <m:r>
                        <a:rPr lang="en-US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ctrlPr>
                                    <a:rPr lang="en-US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lang="en-US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0.614581</m:t>
                                      </m:r>
                                    </m:sup>
                                  </m:sSubSup>
                                </m:e>
                              </m:nary>
                            </m:e>
                          </m:d>
                        </m:e>
                        <m:sup>
                          <m:f>
                            <m:fPr>
                              <m:type m:val="skw"/>
                              <m:ctrlP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1−0.614581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785C8DA5-DDE2-1349-9A74-207D1DD000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5885" y="3845958"/>
                <a:ext cx="4350422" cy="956096"/>
              </a:xfrm>
              <a:prstGeom prst="rect">
                <a:avLst/>
              </a:prstGeom>
              <a:blipFill>
                <a:blip r:embed="rId11"/>
                <a:stretch>
                  <a:fillRect t="-77632" b="-135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DD679D86-2BF1-E840-A209-2A9FC73A9603}"/>
              </a:ext>
            </a:extLst>
          </p:cNvPr>
          <p:cNvSpPr txBox="1"/>
          <p:nvPr/>
        </p:nvSpPr>
        <p:spPr>
          <a:xfrm>
            <a:off x="3813717" y="3334843"/>
            <a:ext cx="43751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q* = 0.614581 (q where inflection point occurs)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A5AA6DE9-1DFB-0B46-BA3B-52AEFA90799B}"/>
                  </a:ext>
                </a:extLst>
              </p:cNvPr>
              <p:cNvSpPr/>
              <p:nvPr/>
            </p:nvSpPr>
            <p:spPr>
              <a:xfrm>
                <a:off x="3046616" y="4757825"/>
                <a:ext cx="5816464" cy="43358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0.059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0.</m:t>
                                  </m:r>
                                  <m:r>
                                    <a:rPr lang="en-US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61458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0.059</m:t>
                                  </m:r>
                                </m:e>
                                <m:sup>
                                  <m:r>
                                    <a:rPr lang="en-US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0.</m:t>
                                  </m:r>
                                  <m:r>
                                    <a:rPr lang="en-US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61458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.882</m:t>
                                  </m:r>
                                  <m:r>
                                    <a:rPr lang="en-US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9</m:t>
                                  </m:r>
                                </m:e>
                                <m:sup>
                                  <m:r>
                                    <a:rPr lang="en-US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0.</m:t>
                                  </m:r>
                                  <m:r>
                                    <a:rPr lang="en-US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61458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f>
                            <m:fPr>
                              <m:type m:val="skw"/>
                              <m:ctrlP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0.385419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A5AA6DE9-1DFB-0B46-BA3B-52AEFA9079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6616" y="4757825"/>
                <a:ext cx="5816464" cy="433580"/>
              </a:xfrm>
              <a:prstGeom prst="rect">
                <a:avLst/>
              </a:prstGeom>
              <a:blipFill>
                <a:blip r:embed="rId12"/>
                <a:stretch>
                  <a:fillRect t="-85714" b="-11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B4F357B-4634-C445-A585-F99BEAB9ADAA}"/>
                  </a:ext>
                </a:extLst>
              </p:cNvPr>
              <p:cNvSpPr/>
              <p:nvPr/>
            </p:nvSpPr>
            <p:spPr>
              <a:xfrm>
                <a:off x="3046616" y="5191405"/>
                <a:ext cx="4558427" cy="3724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.175626+</m:t>
                              </m:r>
                              <m:r>
                                <a:rPr 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0.175626</m:t>
                              </m:r>
                              <m:r>
                                <a:rPr lang="en-US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.92573</m:t>
                              </m:r>
                            </m:e>
                          </m:d>
                        </m:e>
                        <m:sup>
                          <m:r>
                            <a:rPr 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.59458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B4F357B-4634-C445-A585-F99BEAB9AD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6616" y="5191405"/>
                <a:ext cx="4558427" cy="37241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E5522715-43D5-B049-B29A-BD0ED8FD1957}"/>
                  </a:ext>
                </a:extLst>
              </p:cNvPr>
              <p:cNvSpPr/>
              <p:nvPr/>
            </p:nvSpPr>
            <p:spPr>
              <a:xfrm>
                <a:off x="3046615" y="5557308"/>
                <a:ext cx="111761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1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𝟖𝟖𝟔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E5522715-43D5-B049-B29A-BD0ED8FD19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6615" y="5557308"/>
                <a:ext cx="1117614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392647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0CC367A-8B77-7E49-BAE7-2207056D9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Diversity Metrics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9AE8C6A-E3A4-DD4C-9FF9-2F799F424F69}"/>
              </a:ext>
            </a:extLst>
          </p:cNvPr>
          <p:cNvGrpSpPr/>
          <p:nvPr/>
        </p:nvGrpSpPr>
        <p:grpSpPr>
          <a:xfrm>
            <a:off x="990600" y="1765300"/>
            <a:ext cx="3136900" cy="3124200"/>
            <a:chOff x="990600" y="1943100"/>
            <a:chExt cx="3136900" cy="3124200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5BD94A9B-4ADF-1342-8FF1-DA9AC8A2A303}"/>
                </a:ext>
              </a:extLst>
            </p:cNvPr>
            <p:cNvSpPr/>
            <p:nvPr/>
          </p:nvSpPr>
          <p:spPr>
            <a:xfrm>
              <a:off x="990600" y="1943100"/>
              <a:ext cx="3136900" cy="2832100"/>
            </a:xfrm>
            <a:prstGeom prst="roundRect">
              <a:avLst/>
            </a:prstGeom>
            <a:ln>
              <a:prstDash val="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"/>
                <a:ea typeface="+mn-ea"/>
                <a:cs typeface="+mn-cs"/>
              </a:endParaRP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FEBEEF9-4A63-8540-BD9E-BB03485D8C86}"/>
                </a:ext>
              </a:extLst>
            </p:cNvPr>
            <p:cNvGrpSpPr/>
            <p:nvPr/>
          </p:nvGrpSpPr>
          <p:grpSpPr>
            <a:xfrm>
              <a:off x="1282700" y="4584700"/>
              <a:ext cx="1092200" cy="482600"/>
              <a:chOff x="1282700" y="4584700"/>
              <a:chExt cx="1092200" cy="482600"/>
            </a:xfrm>
          </p:grpSpPr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262C4C8A-247C-D340-B79F-1A6744A2C9AF}"/>
                  </a:ext>
                </a:extLst>
              </p:cNvPr>
              <p:cNvSpPr/>
              <p:nvPr/>
            </p:nvSpPr>
            <p:spPr>
              <a:xfrm>
                <a:off x="1282700" y="4584700"/>
                <a:ext cx="1092200" cy="482600"/>
              </a:xfrm>
              <a:prstGeom prst="round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Medium"/>
                  <a:ea typeface="+mn-ea"/>
                  <a:cs typeface="+mn-cs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8D0D1E5-64C4-4244-8F5A-DE098C5DFD66}"/>
                  </a:ext>
                </a:extLst>
              </p:cNvPr>
              <p:cNvSpPr txBox="1"/>
              <p:nvPr/>
            </p:nvSpPr>
            <p:spPr>
              <a:xfrm>
                <a:off x="1351799" y="4605635"/>
                <a:ext cx="100380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Franklin Gothic Medium"/>
                    <a:ea typeface="+mn-ea"/>
                    <a:cs typeface="+mn-cs"/>
                  </a:rPr>
                  <a:t>ZOO 1</a:t>
                </a:r>
              </a:p>
            </p:txBody>
          </p:sp>
        </p:grp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4CC8E20-2E8D-0143-BE99-58545BD18192}"/>
              </a:ext>
            </a:extLst>
          </p:cNvPr>
          <p:cNvGrpSpPr/>
          <p:nvPr/>
        </p:nvGrpSpPr>
        <p:grpSpPr>
          <a:xfrm>
            <a:off x="5092700" y="1765300"/>
            <a:ext cx="3136900" cy="3124200"/>
            <a:chOff x="5092700" y="1943100"/>
            <a:chExt cx="3136900" cy="3124200"/>
          </a:xfrm>
        </p:grpSpPr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439FA24C-40BC-6B4B-ACD6-0135BFBD7230}"/>
                </a:ext>
              </a:extLst>
            </p:cNvPr>
            <p:cNvSpPr/>
            <p:nvPr/>
          </p:nvSpPr>
          <p:spPr>
            <a:xfrm>
              <a:off x="5092700" y="1943100"/>
              <a:ext cx="3136900" cy="2832100"/>
            </a:xfrm>
            <a:prstGeom prst="roundRect">
              <a:avLst/>
            </a:prstGeom>
            <a:ln>
              <a:prstDash val="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"/>
                <a:ea typeface="+mn-ea"/>
                <a:cs typeface="+mn-cs"/>
              </a:endParaRP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0FD6B097-A701-E149-94FF-949F37E31427}"/>
                </a:ext>
              </a:extLst>
            </p:cNvPr>
            <p:cNvGrpSpPr/>
            <p:nvPr/>
          </p:nvGrpSpPr>
          <p:grpSpPr>
            <a:xfrm>
              <a:off x="5568950" y="4584700"/>
              <a:ext cx="1092200" cy="482600"/>
              <a:chOff x="5568950" y="4584700"/>
              <a:chExt cx="1092200" cy="482600"/>
            </a:xfrm>
          </p:grpSpPr>
          <p:sp>
            <p:nvSpPr>
              <p:cNvPr id="11" name="Rounded Rectangle 10">
                <a:extLst>
                  <a:ext uri="{FF2B5EF4-FFF2-40B4-BE49-F238E27FC236}">
                    <a16:creationId xmlns:a16="http://schemas.microsoft.com/office/drawing/2014/main" id="{7F668C0A-B984-BB45-9E96-B009C0FE1A80}"/>
                  </a:ext>
                </a:extLst>
              </p:cNvPr>
              <p:cNvSpPr/>
              <p:nvPr/>
            </p:nvSpPr>
            <p:spPr>
              <a:xfrm>
                <a:off x="5568950" y="4584700"/>
                <a:ext cx="1092200" cy="482600"/>
              </a:xfrm>
              <a:prstGeom prst="round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Medium"/>
                  <a:ea typeface="+mn-ea"/>
                  <a:cs typeface="+mn-cs"/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E44FCAD-5E70-B545-9FDD-A824CB2BDBE8}"/>
                  </a:ext>
                </a:extLst>
              </p:cNvPr>
              <p:cNvSpPr txBox="1"/>
              <p:nvPr/>
            </p:nvSpPr>
            <p:spPr>
              <a:xfrm>
                <a:off x="5622942" y="4605635"/>
                <a:ext cx="100380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Franklin Gothic Medium"/>
                    <a:ea typeface="+mn-ea"/>
                    <a:cs typeface="+mn-cs"/>
                  </a:rPr>
                  <a:t>ZOO 2</a:t>
                </a:r>
              </a:p>
            </p:txBody>
          </p:sp>
        </p:grp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5525EF06-9DDB-CE42-BF27-FDC30F3F65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4248" y="1855003"/>
            <a:ext cx="570587" cy="84930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B8D0DAE-791F-3646-9254-13418AB07F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5489" y="2466191"/>
            <a:ext cx="512994" cy="76358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5520D9F-C8CB-A447-9142-BFE58F6D39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4632" y="1897865"/>
            <a:ext cx="512994" cy="76358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2C7307D-5352-D846-812C-DBE33AB926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2453" y="1940729"/>
            <a:ext cx="512994" cy="76358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76DB386-C3D3-C547-9629-6ED40A2825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6255" y="2343454"/>
            <a:ext cx="512994" cy="76358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8A29A0B-4142-8746-BFE0-43D2D582ED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2346" y="3957710"/>
            <a:ext cx="513847" cy="54539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35869432-962A-544F-8CA1-26797068A5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8884" y="4066324"/>
            <a:ext cx="513847" cy="54539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A123D63-3508-BC4D-9CC2-B541BE9584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8706" y="3578848"/>
            <a:ext cx="513847" cy="54539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8F5D46B1-EB31-3B41-B3A1-4E8B5A8351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7014" y="3565625"/>
            <a:ext cx="513847" cy="54539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44D880B-1047-B842-8DC4-76A8750F40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3741" y="3989575"/>
            <a:ext cx="513847" cy="54539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E76F8C65-9A88-8245-B507-BCE83E4A25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4925" y="3460080"/>
            <a:ext cx="513847" cy="54539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555A8096-2FBA-604B-8FAD-25B2594E33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4097" y="3901740"/>
            <a:ext cx="513847" cy="54539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696289A0-E6C5-D046-AF3A-D3FDE62376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0603" y="3651113"/>
            <a:ext cx="513847" cy="54539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2EFB8D06-C269-FF4B-B703-C107B84713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3522" y="3105723"/>
            <a:ext cx="513847" cy="54539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A23C7C51-AE0E-884E-8A19-F87E390C7D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5249" y="3370688"/>
            <a:ext cx="513847" cy="54539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4BCDE24A-6C96-9B48-A77E-4FB70EBAA6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9531" y="2868150"/>
            <a:ext cx="513847" cy="54539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BB825B10-AC1D-1B47-891F-E6409DAC12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2102" y="3451245"/>
            <a:ext cx="447247" cy="576616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633F6053-A29F-904C-BAE6-31DBCA50F9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6339" y="3793399"/>
            <a:ext cx="447247" cy="576616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4D1B9AEE-5B89-7442-BC47-D8AFAEC055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9062" y="1966115"/>
            <a:ext cx="447247" cy="576616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A1F992A9-A7B3-CA46-A301-25693D9ED6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51884" y="1847079"/>
            <a:ext cx="645312" cy="741454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412135EB-FDFD-7741-9952-7B6A47FBD3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32162" y="1847079"/>
            <a:ext cx="645312" cy="741454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001CCD77-DB52-CB4F-9C99-4AFE9BA485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66795" y="2216502"/>
            <a:ext cx="645312" cy="741454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45AFC824-663E-0E47-80E6-AB19D19C59E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79685" y="1897865"/>
            <a:ext cx="621923" cy="738306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D3BCF13C-95FA-D34E-8A15-0F3878F415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57139" y="2191180"/>
            <a:ext cx="621923" cy="738306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5B2B836D-3549-CC48-9D4C-9F5EAC09D59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45708" y="2456145"/>
            <a:ext cx="621923" cy="738306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7827DF2E-613B-1F43-BF52-1ACA4EDDC43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32256" y="3204213"/>
            <a:ext cx="771969" cy="743847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A862084B-3B8C-4D4F-8203-90FE6421444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12821" y="2591052"/>
            <a:ext cx="771969" cy="743847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4188FCD0-95EA-1149-AD47-9EF37D51AD4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89299" y="3770209"/>
            <a:ext cx="520193" cy="527129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90565C76-9116-2B46-8E71-0FF61D5B95B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27815" y="3279309"/>
            <a:ext cx="520193" cy="527129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E46EAE09-1C8F-734F-B56C-C688A87D1B6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81562" y="3685189"/>
            <a:ext cx="520193" cy="527129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BDD727BF-5018-0A41-ABE1-076BFFEB730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05920" y="3091372"/>
            <a:ext cx="520193" cy="527129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7E435FCE-6117-7044-A199-485628D63CB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39673" y="2945322"/>
            <a:ext cx="520193" cy="527129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16C5AAF3-7C7F-D942-999B-DCFD2AF1DE5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59426" y="2654221"/>
            <a:ext cx="520193" cy="527129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13B31E31-F9EB-644D-91EA-3A6F37AE4C37}"/>
              </a:ext>
            </a:extLst>
          </p:cNvPr>
          <p:cNvSpPr txBox="1"/>
          <p:nvPr/>
        </p:nvSpPr>
        <p:spPr>
          <a:xfrm>
            <a:off x="222170" y="5097720"/>
            <a:ext cx="2835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"/>
                <a:ea typeface="+mn-ea"/>
                <a:cs typeface="+mn-cs"/>
              </a:rPr>
              <a:t>Both zoos have 17 animals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33FB982B-A529-2547-9D14-AC6EB7C5EA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9745" y="3699072"/>
            <a:ext cx="513847" cy="545390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617CCF63-1FA6-BB49-9759-768ED90C3A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9720" y="5288273"/>
            <a:ext cx="307159" cy="457200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EC6AF8A0-F534-2445-AC7D-640AE75C9B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2209" y="5257655"/>
            <a:ext cx="430758" cy="457200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EBE13730-67BC-7849-9F43-E30146B2F4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41422" y="5272776"/>
            <a:ext cx="354623" cy="457200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6B7F0096-6286-D745-9457-16B5B78D7F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33236" y="5266998"/>
            <a:ext cx="397917" cy="457200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2C2ABD88-4128-1E4D-9B3E-0AE5BA5058C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89038" y="5266998"/>
            <a:ext cx="474485" cy="457200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08893B7D-9D0A-6342-9EE4-DD8E77C85D8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16974" y="5257655"/>
            <a:ext cx="451184" cy="457200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A3128360-194B-1D4A-907C-35651F29ED3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0721" y="5266998"/>
            <a:ext cx="385129" cy="457200"/>
          </a:xfrm>
          <a:prstGeom prst="rect">
            <a:avLst/>
          </a:prstGeom>
        </p:spPr>
      </p:pic>
      <p:graphicFrame>
        <p:nvGraphicFramePr>
          <p:cNvPr id="65" name="Table 64">
            <a:extLst>
              <a:ext uri="{FF2B5EF4-FFF2-40B4-BE49-F238E27FC236}">
                <a16:creationId xmlns:a16="http://schemas.microsoft.com/office/drawing/2014/main" id="{E8707F6A-4F39-DD4D-974D-204D0D55358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519233" y="5824551"/>
          <a:ext cx="5552904" cy="74168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694113">
                  <a:extLst>
                    <a:ext uri="{9D8B030D-6E8A-4147-A177-3AD203B41FA5}">
                      <a16:colId xmlns:a16="http://schemas.microsoft.com/office/drawing/2014/main" val="1626065177"/>
                    </a:ext>
                  </a:extLst>
                </a:gridCol>
                <a:gridCol w="694113">
                  <a:extLst>
                    <a:ext uri="{9D8B030D-6E8A-4147-A177-3AD203B41FA5}">
                      <a16:colId xmlns:a16="http://schemas.microsoft.com/office/drawing/2014/main" val="3213689110"/>
                    </a:ext>
                  </a:extLst>
                </a:gridCol>
                <a:gridCol w="694113">
                  <a:extLst>
                    <a:ext uri="{9D8B030D-6E8A-4147-A177-3AD203B41FA5}">
                      <a16:colId xmlns:a16="http://schemas.microsoft.com/office/drawing/2014/main" val="4187620548"/>
                    </a:ext>
                  </a:extLst>
                </a:gridCol>
                <a:gridCol w="694113">
                  <a:extLst>
                    <a:ext uri="{9D8B030D-6E8A-4147-A177-3AD203B41FA5}">
                      <a16:colId xmlns:a16="http://schemas.microsoft.com/office/drawing/2014/main" val="3246052746"/>
                    </a:ext>
                  </a:extLst>
                </a:gridCol>
                <a:gridCol w="694113">
                  <a:extLst>
                    <a:ext uri="{9D8B030D-6E8A-4147-A177-3AD203B41FA5}">
                      <a16:colId xmlns:a16="http://schemas.microsoft.com/office/drawing/2014/main" val="2442492714"/>
                    </a:ext>
                  </a:extLst>
                </a:gridCol>
                <a:gridCol w="694113">
                  <a:extLst>
                    <a:ext uri="{9D8B030D-6E8A-4147-A177-3AD203B41FA5}">
                      <a16:colId xmlns:a16="http://schemas.microsoft.com/office/drawing/2014/main" val="3090053503"/>
                    </a:ext>
                  </a:extLst>
                </a:gridCol>
                <a:gridCol w="694113">
                  <a:extLst>
                    <a:ext uri="{9D8B030D-6E8A-4147-A177-3AD203B41FA5}">
                      <a16:colId xmlns:a16="http://schemas.microsoft.com/office/drawing/2014/main" val="557338343"/>
                    </a:ext>
                  </a:extLst>
                </a:gridCol>
                <a:gridCol w="694113">
                  <a:extLst>
                    <a:ext uri="{9D8B030D-6E8A-4147-A177-3AD203B41FA5}">
                      <a16:colId xmlns:a16="http://schemas.microsoft.com/office/drawing/2014/main" val="30301774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Zoo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06524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1" dirty="0"/>
                        <a:t>Zoo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3948280"/>
                  </a:ext>
                </a:extLst>
              </a:tr>
            </a:tbl>
          </a:graphicData>
        </a:graphic>
      </p:graphicFrame>
      <p:sp>
        <p:nvSpPr>
          <p:cNvPr id="66" name="TextBox 65">
            <a:extLst>
              <a:ext uri="{FF2B5EF4-FFF2-40B4-BE49-F238E27FC236}">
                <a16:creationId xmlns:a16="http://schemas.microsoft.com/office/drawing/2014/main" id="{973465CA-034B-0743-B719-963634F6CB71}"/>
              </a:ext>
            </a:extLst>
          </p:cNvPr>
          <p:cNvSpPr txBox="1"/>
          <p:nvPr/>
        </p:nvSpPr>
        <p:spPr>
          <a:xfrm>
            <a:off x="699266" y="5872225"/>
            <a:ext cx="16756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"/>
                <a:ea typeface="+mn-ea"/>
                <a:cs typeface="+mn-cs"/>
              </a:rPr>
              <a:t>species distribution</a:t>
            </a:r>
          </a:p>
        </p:txBody>
      </p:sp>
    </p:spTree>
    <p:extLst>
      <p:ext uri="{BB962C8B-B14F-4D97-AF65-F5344CB8AC3E}">
        <p14:creationId xmlns:p14="http://schemas.microsoft.com/office/powerpoint/2010/main" val="31119518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0CC367A-8B77-7E49-BAE7-2207056D9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Diversity Metrics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9AE8C6A-E3A4-DD4C-9FF9-2F799F424F69}"/>
              </a:ext>
            </a:extLst>
          </p:cNvPr>
          <p:cNvGrpSpPr/>
          <p:nvPr/>
        </p:nvGrpSpPr>
        <p:grpSpPr>
          <a:xfrm>
            <a:off x="990600" y="1765300"/>
            <a:ext cx="3136900" cy="3124200"/>
            <a:chOff x="990600" y="1943100"/>
            <a:chExt cx="3136900" cy="3124200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5BD94A9B-4ADF-1342-8FF1-DA9AC8A2A303}"/>
                </a:ext>
              </a:extLst>
            </p:cNvPr>
            <p:cNvSpPr/>
            <p:nvPr/>
          </p:nvSpPr>
          <p:spPr>
            <a:xfrm>
              <a:off x="990600" y="1943100"/>
              <a:ext cx="3136900" cy="2832100"/>
            </a:xfrm>
            <a:prstGeom prst="roundRect">
              <a:avLst/>
            </a:prstGeom>
            <a:ln>
              <a:prstDash val="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"/>
                <a:ea typeface="+mn-ea"/>
                <a:cs typeface="+mn-cs"/>
              </a:endParaRP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FEBEEF9-4A63-8540-BD9E-BB03485D8C86}"/>
                </a:ext>
              </a:extLst>
            </p:cNvPr>
            <p:cNvGrpSpPr/>
            <p:nvPr/>
          </p:nvGrpSpPr>
          <p:grpSpPr>
            <a:xfrm>
              <a:off x="1282700" y="4584700"/>
              <a:ext cx="1092200" cy="482600"/>
              <a:chOff x="1282700" y="4584700"/>
              <a:chExt cx="1092200" cy="482600"/>
            </a:xfrm>
          </p:grpSpPr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262C4C8A-247C-D340-B79F-1A6744A2C9AF}"/>
                  </a:ext>
                </a:extLst>
              </p:cNvPr>
              <p:cNvSpPr/>
              <p:nvPr/>
            </p:nvSpPr>
            <p:spPr>
              <a:xfrm>
                <a:off x="1282700" y="4584700"/>
                <a:ext cx="1092200" cy="482600"/>
              </a:xfrm>
              <a:prstGeom prst="round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Medium"/>
                  <a:ea typeface="+mn-ea"/>
                  <a:cs typeface="+mn-cs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8D0D1E5-64C4-4244-8F5A-DE098C5DFD66}"/>
                  </a:ext>
                </a:extLst>
              </p:cNvPr>
              <p:cNvSpPr txBox="1"/>
              <p:nvPr/>
            </p:nvSpPr>
            <p:spPr>
              <a:xfrm>
                <a:off x="1351799" y="4605635"/>
                <a:ext cx="100380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Franklin Gothic Medium"/>
                    <a:ea typeface="+mn-ea"/>
                    <a:cs typeface="+mn-cs"/>
                  </a:rPr>
                  <a:t>ZOO 1</a:t>
                </a:r>
              </a:p>
            </p:txBody>
          </p:sp>
        </p:grp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4CC8E20-2E8D-0143-BE99-58545BD18192}"/>
              </a:ext>
            </a:extLst>
          </p:cNvPr>
          <p:cNvGrpSpPr/>
          <p:nvPr/>
        </p:nvGrpSpPr>
        <p:grpSpPr>
          <a:xfrm>
            <a:off x="5092700" y="1765300"/>
            <a:ext cx="3136900" cy="3124200"/>
            <a:chOff x="5092700" y="1943100"/>
            <a:chExt cx="3136900" cy="3124200"/>
          </a:xfrm>
        </p:grpSpPr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439FA24C-40BC-6B4B-ACD6-0135BFBD7230}"/>
                </a:ext>
              </a:extLst>
            </p:cNvPr>
            <p:cNvSpPr/>
            <p:nvPr/>
          </p:nvSpPr>
          <p:spPr>
            <a:xfrm>
              <a:off x="5092700" y="1943100"/>
              <a:ext cx="3136900" cy="2832100"/>
            </a:xfrm>
            <a:prstGeom prst="roundRect">
              <a:avLst/>
            </a:prstGeom>
            <a:ln>
              <a:prstDash val="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"/>
                <a:ea typeface="+mn-ea"/>
                <a:cs typeface="+mn-cs"/>
              </a:endParaRP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0FD6B097-A701-E149-94FF-949F37E31427}"/>
                </a:ext>
              </a:extLst>
            </p:cNvPr>
            <p:cNvGrpSpPr/>
            <p:nvPr/>
          </p:nvGrpSpPr>
          <p:grpSpPr>
            <a:xfrm>
              <a:off x="5568950" y="4584700"/>
              <a:ext cx="1092200" cy="482600"/>
              <a:chOff x="5568950" y="4584700"/>
              <a:chExt cx="1092200" cy="482600"/>
            </a:xfrm>
          </p:grpSpPr>
          <p:sp>
            <p:nvSpPr>
              <p:cNvPr id="11" name="Rounded Rectangle 10">
                <a:extLst>
                  <a:ext uri="{FF2B5EF4-FFF2-40B4-BE49-F238E27FC236}">
                    <a16:creationId xmlns:a16="http://schemas.microsoft.com/office/drawing/2014/main" id="{7F668C0A-B984-BB45-9E96-B009C0FE1A80}"/>
                  </a:ext>
                </a:extLst>
              </p:cNvPr>
              <p:cNvSpPr/>
              <p:nvPr/>
            </p:nvSpPr>
            <p:spPr>
              <a:xfrm>
                <a:off x="5568950" y="4584700"/>
                <a:ext cx="1092200" cy="482600"/>
              </a:xfrm>
              <a:prstGeom prst="round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Medium"/>
                  <a:ea typeface="+mn-ea"/>
                  <a:cs typeface="+mn-cs"/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E44FCAD-5E70-B545-9FDD-A824CB2BDBE8}"/>
                  </a:ext>
                </a:extLst>
              </p:cNvPr>
              <p:cNvSpPr txBox="1"/>
              <p:nvPr/>
            </p:nvSpPr>
            <p:spPr>
              <a:xfrm>
                <a:off x="5657349" y="4605635"/>
                <a:ext cx="100380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Franklin Gothic Medium"/>
                    <a:ea typeface="+mn-ea"/>
                    <a:cs typeface="+mn-cs"/>
                  </a:rPr>
                  <a:t>ZOO 2</a:t>
                </a:r>
              </a:p>
            </p:txBody>
          </p:sp>
        </p:grp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5525EF06-9DDB-CE42-BF27-FDC30F3F65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4248" y="1855003"/>
            <a:ext cx="570587" cy="84930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B8D0DAE-791F-3646-9254-13418AB07F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5489" y="2466191"/>
            <a:ext cx="512994" cy="76358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5520D9F-C8CB-A447-9142-BFE58F6D39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4632" y="1897865"/>
            <a:ext cx="512994" cy="76358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2C7307D-5352-D846-812C-DBE33AB926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2453" y="1940729"/>
            <a:ext cx="512994" cy="76358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76DB386-C3D3-C547-9629-6ED40A2825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6255" y="2343454"/>
            <a:ext cx="512994" cy="76358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8A29A0B-4142-8746-BFE0-43D2D582ED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2346" y="3957710"/>
            <a:ext cx="513847" cy="54539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35869432-962A-544F-8CA1-26797068A5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8884" y="4066324"/>
            <a:ext cx="513847" cy="54539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A123D63-3508-BC4D-9CC2-B541BE9584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8706" y="3578848"/>
            <a:ext cx="513847" cy="54539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8F5D46B1-EB31-3B41-B3A1-4E8B5A8351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7014" y="3565625"/>
            <a:ext cx="513847" cy="54539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44D880B-1047-B842-8DC4-76A8750F40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3741" y="3989575"/>
            <a:ext cx="513847" cy="54539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E76F8C65-9A88-8245-B507-BCE83E4A25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4925" y="3460080"/>
            <a:ext cx="513847" cy="54539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555A8096-2FBA-604B-8FAD-25B2594E33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4097" y="3901740"/>
            <a:ext cx="513847" cy="54539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696289A0-E6C5-D046-AF3A-D3FDE62376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0603" y="3651113"/>
            <a:ext cx="513847" cy="54539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2EFB8D06-C269-FF4B-B703-C107B84713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3522" y="3105723"/>
            <a:ext cx="513847" cy="54539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A23C7C51-AE0E-884E-8A19-F87E390C7D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5249" y="3370688"/>
            <a:ext cx="513847" cy="54539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4BCDE24A-6C96-9B48-A77E-4FB70EBAA6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9531" y="2868150"/>
            <a:ext cx="513847" cy="54539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BB825B10-AC1D-1B47-891F-E6409DAC12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2102" y="3451245"/>
            <a:ext cx="447247" cy="576616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633F6053-A29F-904C-BAE6-31DBCA50F9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6339" y="3793399"/>
            <a:ext cx="447247" cy="576616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4D1B9AEE-5B89-7442-BC47-D8AFAEC055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9062" y="1966115"/>
            <a:ext cx="447247" cy="576616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A1F992A9-A7B3-CA46-A301-25693D9ED6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51884" y="1847079"/>
            <a:ext cx="645312" cy="741454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412135EB-FDFD-7741-9952-7B6A47FBD3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32162" y="1847079"/>
            <a:ext cx="645312" cy="741454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001CCD77-DB52-CB4F-9C99-4AFE9BA485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66795" y="2216502"/>
            <a:ext cx="645312" cy="741454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45AFC824-663E-0E47-80E6-AB19D19C59E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79685" y="1897865"/>
            <a:ext cx="621923" cy="738306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D3BCF13C-95FA-D34E-8A15-0F3878F415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57139" y="2191180"/>
            <a:ext cx="621923" cy="738306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5B2B836D-3549-CC48-9D4C-9F5EAC09D59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45708" y="2456145"/>
            <a:ext cx="621923" cy="738306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7827DF2E-613B-1F43-BF52-1ACA4EDDC43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32256" y="3204213"/>
            <a:ext cx="771969" cy="743847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A862084B-3B8C-4D4F-8203-90FE6421444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12821" y="2591052"/>
            <a:ext cx="771969" cy="743847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4188FCD0-95EA-1149-AD47-9EF37D51AD4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89299" y="3770209"/>
            <a:ext cx="520193" cy="527129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90565C76-9116-2B46-8E71-0FF61D5B95B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27815" y="3279309"/>
            <a:ext cx="520193" cy="527129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E46EAE09-1C8F-734F-B56C-C688A87D1B6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81562" y="3685189"/>
            <a:ext cx="520193" cy="527129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BDD727BF-5018-0A41-ABE1-076BFFEB730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05920" y="3091372"/>
            <a:ext cx="520193" cy="527129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7E435FCE-6117-7044-A199-485628D63CB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39673" y="2945322"/>
            <a:ext cx="520193" cy="527129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16C5AAF3-7C7F-D942-999B-DCFD2AF1DE5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59426" y="2654221"/>
            <a:ext cx="520193" cy="527129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13B31E31-F9EB-644D-91EA-3A6F37AE4C37}"/>
              </a:ext>
            </a:extLst>
          </p:cNvPr>
          <p:cNvSpPr txBox="1"/>
          <p:nvPr/>
        </p:nvSpPr>
        <p:spPr>
          <a:xfrm>
            <a:off x="222170" y="5097720"/>
            <a:ext cx="2835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"/>
                <a:ea typeface="+mn-ea"/>
                <a:cs typeface="+mn-cs"/>
              </a:rPr>
              <a:t>Both zoos have 17 animals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33FB982B-A529-2547-9D14-AC6EB7C5EA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9745" y="3699072"/>
            <a:ext cx="513847" cy="545390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617CCF63-1FA6-BB49-9759-768ED90C3A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9720" y="5288273"/>
            <a:ext cx="307159" cy="457200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EC6AF8A0-F534-2445-AC7D-640AE75C9B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2209" y="5257655"/>
            <a:ext cx="430758" cy="457200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EBE13730-67BC-7849-9F43-E30146B2F4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41422" y="5272776"/>
            <a:ext cx="354623" cy="457200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6B7F0096-6286-D745-9457-16B5B78D7F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33236" y="5266998"/>
            <a:ext cx="397917" cy="457200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2C2ABD88-4128-1E4D-9B3E-0AE5BA5058C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89038" y="5266998"/>
            <a:ext cx="474485" cy="457200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08893B7D-9D0A-6342-9EE4-DD8E77C85D8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16974" y="5257655"/>
            <a:ext cx="451184" cy="457200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A3128360-194B-1D4A-907C-35651F29ED3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0721" y="5266998"/>
            <a:ext cx="385129" cy="457200"/>
          </a:xfrm>
          <a:prstGeom prst="rect">
            <a:avLst/>
          </a:prstGeom>
        </p:spPr>
      </p:pic>
      <p:graphicFrame>
        <p:nvGraphicFramePr>
          <p:cNvPr id="65" name="Table 64">
            <a:extLst>
              <a:ext uri="{FF2B5EF4-FFF2-40B4-BE49-F238E27FC236}">
                <a16:creationId xmlns:a16="http://schemas.microsoft.com/office/drawing/2014/main" id="{E8707F6A-4F39-DD4D-974D-204D0D55358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519233" y="5824551"/>
          <a:ext cx="5552904" cy="74168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694113">
                  <a:extLst>
                    <a:ext uri="{9D8B030D-6E8A-4147-A177-3AD203B41FA5}">
                      <a16:colId xmlns:a16="http://schemas.microsoft.com/office/drawing/2014/main" val="1626065177"/>
                    </a:ext>
                  </a:extLst>
                </a:gridCol>
                <a:gridCol w="694113">
                  <a:extLst>
                    <a:ext uri="{9D8B030D-6E8A-4147-A177-3AD203B41FA5}">
                      <a16:colId xmlns:a16="http://schemas.microsoft.com/office/drawing/2014/main" val="3213689110"/>
                    </a:ext>
                  </a:extLst>
                </a:gridCol>
                <a:gridCol w="694113">
                  <a:extLst>
                    <a:ext uri="{9D8B030D-6E8A-4147-A177-3AD203B41FA5}">
                      <a16:colId xmlns:a16="http://schemas.microsoft.com/office/drawing/2014/main" val="4187620548"/>
                    </a:ext>
                  </a:extLst>
                </a:gridCol>
                <a:gridCol w="694113">
                  <a:extLst>
                    <a:ext uri="{9D8B030D-6E8A-4147-A177-3AD203B41FA5}">
                      <a16:colId xmlns:a16="http://schemas.microsoft.com/office/drawing/2014/main" val="3246052746"/>
                    </a:ext>
                  </a:extLst>
                </a:gridCol>
                <a:gridCol w="694113">
                  <a:extLst>
                    <a:ext uri="{9D8B030D-6E8A-4147-A177-3AD203B41FA5}">
                      <a16:colId xmlns:a16="http://schemas.microsoft.com/office/drawing/2014/main" val="2442492714"/>
                    </a:ext>
                  </a:extLst>
                </a:gridCol>
                <a:gridCol w="694113">
                  <a:extLst>
                    <a:ext uri="{9D8B030D-6E8A-4147-A177-3AD203B41FA5}">
                      <a16:colId xmlns:a16="http://schemas.microsoft.com/office/drawing/2014/main" val="3090053503"/>
                    </a:ext>
                  </a:extLst>
                </a:gridCol>
                <a:gridCol w="694113">
                  <a:extLst>
                    <a:ext uri="{9D8B030D-6E8A-4147-A177-3AD203B41FA5}">
                      <a16:colId xmlns:a16="http://schemas.microsoft.com/office/drawing/2014/main" val="557338343"/>
                    </a:ext>
                  </a:extLst>
                </a:gridCol>
                <a:gridCol w="694113">
                  <a:extLst>
                    <a:ext uri="{9D8B030D-6E8A-4147-A177-3AD203B41FA5}">
                      <a16:colId xmlns:a16="http://schemas.microsoft.com/office/drawing/2014/main" val="30301774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Zoo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0.18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0.12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0.12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0.18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0.18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0.22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06524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1" dirty="0"/>
                        <a:t>Zoo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0.18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0.18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0.46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3948280"/>
                  </a:ext>
                </a:extLst>
              </a:tr>
            </a:tbl>
          </a:graphicData>
        </a:graphic>
      </p:graphicFrame>
      <p:sp>
        <p:nvSpPr>
          <p:cNvPr id="66" name="TextBox 65">
            <a:extLst>
              <a:ext uri="{FF2B5EF4-FFF2-40B4-BE49-F238E27FC236}">
                <a16:creationId xmlns:a16="http://schemas.microsoft.com/office/drawing/2014/main" id="{973465CA-034B-0743-B719-963634F6CB71}"/>
              </a:ext>
            </a:extLst>
          </p:cNvPr>
          <p:cNvSpPr txBox="1"/>
          <p:nvPr/>
        </p:nvSpPr>
        <p:spPr>
          <a:xfrm>
            <a:off x="711532" y="5745473"/>
            <a:ext cx="16756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"/>
                <a:ea typeface="+mn-ea"/>
                <a:cs typeface="+mn-cs"/>
              </a:rPr>
              <a:t>species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"/>
                <a:ea typeface="+mn-ea"/>
                <a:cs typeface="+mn-cs"/>
              </a:rPr>
              <a:t>frequency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"/>
                <a:ea typeface="+mn-ea"/>
                <a:cs typeface="+mn-cs"/>
              </a:rPr>
              <a:t> distribution</a:t>
            </a:r>
          </a:p>
        </p:txBody>
      </p:sp>
    </p:spTree>
    <p:extLst>
      <p:ext uri="{BB962C8B-B14F-4D97-AF65-F5344CB8AC3E}">
        <p14:creationId xmlns:p14="http://schemas.microsoft.com/office/powerpoint/2010/main" val="2365484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0CC367A-8B77-7E49-BAE7-2207056D9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Diversity Metrics</a:t>
            </a: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617CCF63-1FA6-BB49-9759-768ED90C3A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2420" y="1782130"/>
            <a:ext cx="307159" cy="457200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EC6AF8A0-F534-2445-AC7D-640AE75C9B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4909" y="1751512"/>
            <a:ext cx="430758" cy="457200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EBE13730-67BC-7849-9F43-E30146B2F4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4122" y="1766633"/>
            <a:ext cx="354623" cy="457200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6B7F0096-6286-D745-9457-16B5B78D7F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45936" y="1760855"/>
            <a:ext cx="397917" cy="457200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2C2ABD88-4128-1E4D-9B3E-0AE5BA5058C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01738" y="1760855"/>
            <a:ext cx="474485" cy="457200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08893B7D-9D0A-6342-9EE4-DD8E77C85D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29674" y="1751512"/>
            <a:ext cx="451184" cy="457200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A3128360-194B-1D4A-907C-35651F29ED3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03421" y="1760855"/>
            <a:ext cx="385129" cy="457200"/>
          </a:xfrm>
          <a:prstGeom prst="rect">
            <a:avLst/>
          </a:prstGeom>
        </p:spPr>
      </p:pic>
      <p:graphicFrame>
        <p:nvGraphicFramePr>
          <p:cNvPr id="65" name="Table 64">
            <a:extLst>
              <a:ext uri="{FF2B5EF4-FFF2-40B4-BE49-F238E27FC236}">
                <a16:creationId xmlns:a16="http://schemas.microsoft.com/office/drawing/2014/main" id="{E8707F6A-4F39-DD4D-974D-204D0D553582}"/>
              </a:ext>
            </a:extLst>
          </p:cNvPr>
          <p:cNvGraphicFramePr>
            <a:graphicFrameLocks noGrp="1"/>
          </p:cNvGraphicFramePr>
          <p:nvPr/>
        </p:nvGraphicFramePr>
        <p:xfrm>
          <a:off x="2531933" y="2318408"/>
          <a:ext cx="5552904" cy="74168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694113">
                  <a:extLst>
                    <a:ext uri="{9D8B030D-6E8A-4147-A177-3AD203B41FA5}">
                      <a16:colId xmlns:a16="http://schemas.microsoft.com/office/drawing/2014/main" val="1626065177"/>
                    </a:ext>
                  </a:extLst>
                </a:gridCol>
                <a:gridCol w="694113">
                  <a:extLst>
                    <a:ext uri="{9D8B030D-6E8A-4147-A177-3AD203B41FA5}">
                      <a16:colId xmlns:a16="http://schemas.microsoft.com/office/drawing/2014/main" val="3213689110"/>
                    </a:ext>
                  </a:extLst>
                </a:gridCol>
                <a:gridCol w="694113">
                  <a:extLst>
                    <a:ext uri="{9D8B030D-6E8A-4147-A177-3AD203B41FA5}">
                      <a16:colId xmlns:a16="http://schemas.microsoft.com/office/drawing/2014/main" val="4187620548"/>
                    </a:ext>
                  </a:extLst>
                </a:gridCol>
                <a:gridCol w="694113">
                  <a:extLst>
                    <a:ext uri="{9D8B030D-6E8A-4147-A177-3AD203B41FA5}">
                      <a16:colId xmlns:a16="http://schemas.microsoft.com/office/drawing/2014/main" val="3246052746"/>
                    </a:ext>
                  </a:extLst>
                </a:gridCol>
                <a:gridCol w="694113">
                  <a:extLst>
                    <a:ext uri="{9D8B030D-6E8A-4147-A177-3AD203B41FA5}">
                      <a16:colId xmlns:a16="http://schemas.microsoft.com/office/drawing/2014/main" val="2442492714"/>
                    </a:ext>
                  </a:extLst>
                </a:gridCol>
                <a:gridCol w="694113">
                  <a:extLst>
                    <a:ext uri="{9D8B030D-6E8A-4147-A177-3AD203B41FA5}">
                      <a16:colId xmlns:a16="http://schemas.microsoft.com/office/drawing/2014/main" val="3090053503"/>
                    </a:ext>
                  </a:extLst>
                </a:gridCol>
                <a:gridCol w="694113">
                  <a:extLst>
                    <a:ext uri="{9D8B030D-6E8A-4147-A177-3AD203B41FA5}">
                      <a16:colId xmlns:a16="http://schemas.microsoft.com/office/drawing/2014/main" val="557338343"/>
                    </a:ext>
                  </a:extLst>
                </a:gridCol>
                <a:gridCol w="694113">
                  <a:extLst>
                    <a:ext uri="{9D8B030D-6E8A-4147-A177-3AD203B41FA5}">
                      <a16:colId xmlns:a16="http://schemas.microsoft.com/office/drawing/2014/main" val="30301774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Zoo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0.18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0.12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0.12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0.18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0.18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0.22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06524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1" dirty="0"/>
                        <a:t>Zoo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0.18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0.18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0.46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3948280"/>
                  </a:ext>
                </a:extLst>
              </a:tr>
            </a:tbl>
          </a:graphicData>
        </a:graphic>
      </p:graphicFrame>
      <p:sp>
        <p:nvSpPr>
          <p:cNvPr id="66" name="TextBox 65">
            <a:extLst>
              <a:ext uri="{FF2B5EF4-FFF2-40B4-BE49-F238E27FC236}">
                <a16:creationId xmlns:a16="http://schemas.microsoft.com/office/drawing/2014/main" id="{973465CA-034B-0743-B719-963634F6CB71}"/>
              </a:ext>
            </a:extLst>
          </p:cNvPr>
          <p:cNvSpPr txBox="1"/>
          <p:nvPr/>
        </p:nvSpPr>
        <p:spPr>
          <a:xfrm>
            <a:off x="724232" y="2239330"/>
            <a:ext cx="16756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"/>
                <a:ea typeface="+mn-ea"/>
                <a:cs typeface="+mn-cs"/>
              </a:rPr>
              <a:t>species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"/>
                <a:ea typeface="+mn-ea"/>
                <a:cs typeface="+mn-cs"/>
              </a:rPr>
              <a:t>frequency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"/>
                <a:ea typeface="+mn-ea"/>
                <a:cs typeface="+mn-cs"/>
              </a:rPr>
              <a:t> distribution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641B0D-8067-BB4A-AB68-FD91903E848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9350" y="3162660"/>
            <a:ext cx="1600200" cy="16580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0943EB5-1E0F-E74F-B6FE-3BA7DE059ED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9350" y="4938952"/>
            <a:ext cx="1600200" cy="1658040"/>
          </a:xfrm>
          <a:prstGeom prst="rect">
            <a:avLst/>
          </a:prstGeom>
        </p:spPr>
      </p:pic>
      <p:sp>
        <p:nvSpPr>
          <p:cNvPr id="9" name="Right Brace 8">
            <a:extLst>
              <a:ext uri="{FF2B5EF4-FFF2-40B4-BE49-F238E27FC236}">
                <a16:creationId xmlns:a16="http://schemas.microsoft.com/office/drawing/2014/main" id="{0EF2A085-7F25-FD4B-88B9-7803B99774DA}"/>
              </a:ext>
            </a:extLst>
          </p:cNvPr>
          <p:cNvSpPr/>
          <p:nvPr/>
        </p:nvSpPr>
        <p:spPr>
          <a:xfrm>
            <a:off x="8280400" y="2318408"/>
            <a:ext cx="241300" cy="741680"/>
          </a:xfrm>
          <a:prstGeom prst="rightBrace">
            <a:avLst>
              <a:gd name="adj1" fmla="val 76842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ranklin Gothic Medium"/>
              <a:ea typeface="+mn-ea"/>
              <a:cs typeface="+mn-cs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90D207B-63E6-0B45-9A2A-8DB5AF3E456B}"/>
              </a:ext>
            </a:extLst>
          </p:cNvPr>
          <p:cNvSpPr txBox="1"/>
          <p:nvPr/>
        </p:nvSpPr>
        <p:spPr>
          <a:xfrm>
            <a:off x="8686800" y="2504582"/>
            <a:ext cx="346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"/>
                <a:ea typeface="+mn-ea"/>
                <a:cs typeface="+mn-cs"/>
              </a:rPr>
              <a:t>p</a:t>
            </a:r>
            <a:r>
              <a:rPr kumimoji="0" lang="en-US" sz="18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"/>
                <a:ea typeface="+mn-ea"/>
                <a:cs typeface="+mn-cs"/>
              </a:rPr>
              <a:t>i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C636FA4-0DAB-F049-905B-EC8D76E2783A}"/>
              </a:ext>
            </a:extLst>
          </p:cNvPr>
          <p:cNvGrpSpPr/>
          <p:nvPr/>
        </p:nvGrpSpPr>
        <p:grpSpPr>
          <a:xfrm>
            <a:off x="4947739" y="3867046"/>
            <a:ext cx="1092201" cy="482600"/>
            <a:chOff x="3316544" y="3478258"/>
            <a:chExt cx="1092201" cy="482600"/>
          </a:xfrm>
        </p:grpSpPr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9EBFF021-B34F-8148-A43B-87D145E3D94C}"/>
                </a:ext>
              </a:extLst>
            </p:cNvPr>
            <p:cNvSpPr/>
            <p:nvPr/>
          </p:nvSpPr>
          <p:spPr>
            <a:xfrm>
              <a:off x="3316545" y="3478258"/>
              <a:ext cx="1092200" cy="482600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"/>
                <a:ea typeface="+mn-ea"/>
                <a:cs typeface="+mn-cs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5C19FC7-762F-A04D-A22E-5834910D0DD8}"/>
                </a:ext>
              </a:extLst>
            </p:cNvPr>
            <p:cNvSpPr txBox="1"/>
            <p:nvPr/>
          </p:nvSpPr>
          <p:spPr>
            <a:xfrm>
              <a:off x="3316544" y="3488042"/>
              <a:ext cx="10729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Medium"/>
                  <a:ea typeface="+mn-ea"/>
                  <a:cs typeface="+mn-cs"/>
                </a:rPr>
                <a:t>ZOO 1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8037A1EC-C417-4D4D-AA24-569924EE91C2}"/>
              </a:ext>
            </a:extLst>
          </p:cNvPr>
          <p:cNvGrpSpPr/>
          <p:nvPr/>
        </p:nvGrpSpPr>
        <p:grpSpPr>
          <a:xfrm>
            <a:off x="6729674" y="3876830"/>
            <a:ext cx="1092201" cy="482600"/>
            <a:chOff x="5568950" y="4406900"/>
            <a:chExt cx="1092201" cy="482600"/>
          </a:xfrm>
        </p:grpSpPr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59F5894B-2903-AB46-B977-0BE2F35E4069}"/>
                </a:ext>
              </a:extLst>
            </p:cNvPr>
            <p:cNvSpPr/>
            <p:nvPr/>
          </p:nvSpPr>
          <p:spPr>
            <a:xfrm>
              <a:off x="5568950" y="4406900"/>
              <a:ext cx="1092200" cy="482600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"/>
                <a:ea typeface="+mn-ea"/>
                <a:cs typeface="+mn-cs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B6CFDB9-515E-0946-ABB2-01DE1EEEF2F4}"/>
                </a:ext>
              </a:extLst>
            </p:cNvPr>
            <p:cNvSpPr txBox="1"/>
            <p:nvPr/>
          </p:nvSpPr>
          <p:spPr>
            <a:xfrm>
              <a:off x="5568951" y="4416684"/>
              <a:ext cx="1092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Medium"/>
                  <a:ea typeface="+mn-ea"/>
                  <a:cs typeface="+mn-cs"/>
                </a:rPr>
                <a:t>ZOO 2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368BB688-1D6F-A24E-AFA2-270A33371D15}"/>
              </a:ext>
            </a:extLst>
          </p:cNvPr>
          <p:cNvSpPr txBox="1"/>
          <p:nvPr/>
        </p:nvSpPr>
        <p:spPr>
          <a:xfrm>
            <a:off x="4408745" y="3365026"/>
            <a:ext cx="39207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"/>
                <a:ea typeface="+mn-ea"/>
                <a:cs typeface="+mn-cs"/>
              </a:rPr>
              <a:t>DIVERSITY METRIC COMPARISON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6A58DCF-610F-854F-9B41-5AFA7C226FB3}"/>
              </a:ext>
            </a:extLst>
          </p:cNvPr>
          <p:cNvSpPr txBox="1"/>
          <p:nvPr/>
        </p:nvSpPr>
        <p:spPr>
          <a:xfrm>
            <a:off x="2466297" y="4451368"/>
            <a:ext cx="5530681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"/>
                <a:ea typeface="+mn-ea"/>
                <a:cs typeface="+mn-cs"/>
              </a:rPr>
              <a:t>Number species 		6		5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"/>
                <a:ea typeface="+mn-ea"/>
                <a:cs typeface="+mn-cs"/>
              </a:rPr>
              <a:t>Number of individuals 	17		17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"/>
                <a:ea typeface="+mn-ea"/>
                <a:cs typeface="+mn-cs"/>
              </a:rPr>
              <a:t>Shannon index (ln </a:t>
            </a:r>
            <a:r>
              <a:rPr kumimoji="0" lang="en-US" sz="1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"/>
                <a:ea typeface="+mn-ea"/>
                <a:cs typeface="+mn-cs"/>
              </a:rPr>
              <a:t>1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"/>
                <a:ea typeface="+mn-ea"/>
                <a:cs typeface="+mn-cs"/>
              </a:rPr>
              <a:t>D)	1.768		1.3978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"/>
                <a:ea typeface="+mn-ea"/>
                <a:cs typeface="+mn-cs"/>
              </a:rPr>
              <a:t>Simpson index (1/</a:t>
            </a:r>
            <a:r>
              <a:rPr kumimoji="0" lang="en-US" sz="1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"/>
                <a:ea typeface="+mn-ea"/>
                <a:cs typeface="+mn-cs"/>
              </a:rPr>
              <a:t>2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"/>
                <a:ea typeface="+mn-ea"/>
                <a:cs typeface="+mn-cs"/>
              </a:rPr>
              <a:t>D)	0.1744 		0.2944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"/>
                <a:ea typeface="+mn-ea"/>
                <a:cs typeface="+mn-cs"/>
              </a:rPr>
              <a:t>0.01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"/>
                <a:ea typeface="+mn-ea"/>
                <a:cs typeface="+mn-cs"/>
              </a:rPr>
              <a:t>D (low q)		5.999		4.989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"/>
                <a:ea typeface="+mn-ea"/>
                <a:cs typeface="+mn-cs"/>
              </a:rPr>
              <a:t>100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"/>
                <a:ea typeface="+mn-ea"/>
                <a:cs typeface="+mn-cs"/>
              </a:rPr>
              <a:t>D (high q)		4.616		2.191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"/>
                <a:ea typeface="+mn-ea"/>
                <a:cs typeface="+mn-cs"/>
              </a:rPr>
              <a:t>Δ</a:t>
            </a:r>
            <a:r>
              <a:rPr kumimoji="0" lang="en-US" sz="1800" b="0" i="0" u="none" strike="noStrike" kern="1200" cap="none" spc="0" normalizeH="0" baseline="30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"/>
                <a:ea typeface="+mn-ea"/>
                <a:cs typeface="+mn-cs"/>
              </a:rPr>
              <a:t>q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"/>
                <a:ea typeface="+mn-ea"/>
                <a:cs typeface="+mn-cs"/>
              </a:rPr>
              <a:t>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"/>
                <a:ea typeface="+mn-ea"/>
                <a:cs typeface="+mn-cs"/>
              </a:rPr>
              <a:t>			1.383		2.798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10D43B5-FEE3-5A47-8351-92B5320EC6A8}"/>
              </a:ext>
            </a:extLst>
          </p:cNvPr>
          <p:cNvGrpSpPr/>
          <p:nvPr/>
        </p:nvGrpSpPr>
        <p:grpSpPr>
          <a:xfrm>
            <a:off x="7737240" y="3787536"/>
            <a:ext cx="1342795" cy="2659094"/>
            <a:chOff x="7737240" y="3787536"/>
            <a:chExt cx="1342795" cy="265909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C27A5E3-C051-C34D-9F65-53A60A11AEAF}"/>
                </a:ext>
              </a:extLst>
            </p:cNvPr>
            <p:cNvSpPr txBox="1"/>
            <p:nvPr/>
          </p:nvSpPr>
          <p:spPr>
            <a:xfrm>
              <a:off x="7737240" y="3787536"/>
              <a:ext cx="134279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Medium"/>
                  <a:ea typeface="+mn-ea"/>
                  <a:cs typeface="+mn-cs"/>
                </a:rPr>
                <a:t>Which is larger?</a:t>
              </a: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AC74FC5-260C-AC43-8C81-38099FABFA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8185696" y="4540588"/>
              <a:ext cx="445884" cy="246659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BDEC98C3-64F4-3C40-9220-C554A3363A4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8185696" y="5078706"/>
              <a:ext cx="445884" cy="246659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2061F963-E659-DA43-BCE7-4CD7436C5FC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8185696" y="5616824"/>
              <a:ext cx="445884" cy="246659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0D459D51-58C6-7C4B-8E1D-3D42F4D2FECF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8185696" y="5908283"/>
              <a:ext cx="445884" cy="246659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E288D718-6161-5746-9DCB-DA044E5B6514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8185489" y="5352435"/>
              <a:ext cx="446298" cy="246888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4FE55BF1-4787-8C4A-AA9A-4C45DBA7253E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8185489" y="6199742"/>
              <a:ext cx="446298" cy="2468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795416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5FEEE770-093B-0542-A92E-A5CF2DE86B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1741"/>
          <a:stretch/>
        </p:blipFill>
        <p:spPr>
          <a:xfrm>
            <a:off x="7614122" y="3823265"/>
            <a:ext cx="1062738" cy="67077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5F393B8-1FD4-654F-8222-CEE0C1AF3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Diversity Metrics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0886A6-A9CF-8D44-92CE-52F97EB374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941218-2F16-2744-A091-793F79A8AB3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Franklin Gothic Medium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Franklin Gothic Medium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5409326-3117-FD40-9D1A-24E9C3D0DA98}"/>
                  </a:ext>
                </a:extLst>
              </p:cNvPr>
              <p:cNvSpPr txBox="1"/>
              <p:nvPr/>
            </p:nvSpPr>
            <p:spPr>
              <a:xfrm>
                <a:off x="600332" y="3124200"/>
                <a:ext cx="4855881" cy="8637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𝑆h𝑎𝑛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func>
                        <m:func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0" lang="en-US" sz="1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ln</m:t>
                          </m:r>
                        </m:fName>
                        <m:e>
                          <m:sPre>
                            <m:sPrePr>
                              <m:ctrlP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PrePr>
                            <m:sub/>
                            <m:sup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</m:sup>
                            <m:e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𝐷</m:t>
                              </m:r>
                            </m:e>
                          </m:sPre>
                        </m:e>
                      </m:func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func>
                        <m:func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0" lang="en-US" sz="1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ln</m:t>
                          </m:r>
                        </m:fName>
                        <m:e>
                          <m:sSup>
                            <m:sSupPr>
                              <m:ctrlPr>
                                <a:rPr kumimoji="0" 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0" 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ctrlPr>
                                        <a:rPr kumimoji="0" 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kumimoji="0" 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𝑖</m:t>
                                      </m:r>
                                      <m:r>
                                        <a:rPr kumimoji="0" 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kumimoji="0" 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𝑠</m:t>
                                      </m:r>
                                    </m:sup>
                                    <m:e>
                                      <m:sSubSup>
                                        <m:sSubSupPr>
                                          <m:ctrlPr>
                                            <a:rPr kumimoji="0" lang="en-US" sz="18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kumimoji="0" lang="en-US" sz="18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kumimoji="0" lang="en-US" sz="18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𝑖</m:t>
                                          </m:r>
                                        </m:sub>
                                        <m:sup>
                                          <m:r>
                                            <a:rPr kumimoji="0" lang="en-US" sz="18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1</m:t>
                                          </m:r>
                                        </m:sup>
                                      </m:sSubSup>
                                    </m:e>
                                  </m:nary>
                                </m:e>
                              </m:d>
                            </m:e>
                            <m:sup>
                              <m:f>
                                <m:fPr>
                                  <m:type m:val="skw"/>
                                  <m:ctrlPr>
                                    <a:rPr kumimoji="0" 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fPr>
                                <m:num>
                                  <m:r>
                                    <a:rPr kumimoji="0" 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kumimoji="0" 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1−</m:t>
                                  </m:r>
                                  <m:r>
                                    <a:rPr kumimoji="0" lang="en-US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1</m:t>
                                  </m:r>
                                </m:den>
                              </m:f>
                            </m:sup>
                          </m:sSup>
                        </m:e>
                      </m:func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=−</m:t>
                      </m:r>
                      <m:nary>
                        <m:naryPr>
                          <m:chr m:val="∑"/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𝑖</m:t>
                          </m:r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=1</m:t>
                          </m:r>
                        </m:sub>
                        <m:sup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𝑠</m:t>
                          </m:r>
                        </m:sup>
                        <m:e>
                          <m:sSub>
                            <m:sSubPr>
                              <m:ctrlP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𝑖</m:t>
                              </m:r>
                            </m:sub>
                          </m:sSub>
                          <m:func>
                            <m:funcPr>
                              <m:ctrlP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0" lang="en-US" sz="1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ln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kumimoji="0" lang="en-US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kumimoji="0" lang="en-US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func>
                        </m:e>
                      </m:nary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Medium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5409326-3117-FD40-9D1A-24E9C3D0DA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332" y="3124200"/>
                <a:ext cx="4855881" cy="863763"/>
              </a:xfrm>
              <a:prstGeom prst="rect">
                <a:avLst/>
              </a:prstGeom>
              <a:blipFill>
                <a:blip r:embed="rId4"/>
                <a:stretch>
                  <a:fillRect l="-260" t="-91304" b="-1550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3415D07-D496-4C48-8597-BEBC1D7447B2}"/>
                  </a:ext>
                </a:extLst>
              </p:cNvPr>
              <p:cNvSpPr txBox="1"/>
              <p:nvPr/>
            </p:nvSpPr>
            <p:spPr>
              <a:xfrm>
                <a:off x="600332" y="4501888"/>
                <a:ext cx="4105996" cy="8177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𝑆𝑖𝑚𝑝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num>
                        <m:den>
                          <m:sPre>
                            <m:sPrePr>
                              <m:ctrlPr>
                                <a:rPr kumimoji="0" 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PrePr>
                            <m:sub/>
                            <m:sup>
                              <m:r>
                                <a:rPr kumimoji="0" 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2</m:t>
                              </m:r>
                            </m:sup>
                            <m:e>
                              <m:r>
                                <a:rPr kumimoji="0" 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𝐷</m:t>
                              </m:r>
                            </m:e>
                          </m:sPre>
                        </m:den>
                      </m:f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kumimoji="0" 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0" 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ctrlPr>
                                        <a:rPr kumimoji="0" 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kumimoji="0" 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𝑖</m:t>
                                      </m:r>
                                      <m:r>
                                        <a:rPr kumimoji="0" 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kumimoji="0" 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𝑠</m:t>
                                      </m:r>
                                    </m:sup>
                                    <m:e>
                                      <m:sSubSup>
                                        <m:sSubSupPr>
                                          <m:ctrlPr>
                                            <a:rPr kumimoji="0" lang="en-US" sz="18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kumimoji="0" lang="en-US" sz="18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kumimoji="0" lang="en-US" sz="18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𝑖</m:t>
                                          </m:r>
                                        </m:sub>
                                        <m:sup>
                                          <m:r>
                                            <a:rPr kumimoji="0" lang="en-US" sz="18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</m:e>
                                  </m:nary>
                                </m:e>
                              </m:d>
                            </m:e>
                            <m:sup>
                              <m:f>
                                <m:fPr>
                                  <m:type m:val="skw"/>
                                  <m:ctrlPr>
                                    <a:rPr kumimoji="0" 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fPr>
                                <m:num>
                                  <m:r>
                                    <a:rPr kumimoji="0" 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kumimoji="0" 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1−2</m:t>
                                  </m:r>
                                </m:den>
                              </m:f>
                            </m:sup>
                          </m:sSup>
                        </m:den>
                      </m:f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d>
                        <m:dPr>
                          <m:ctrlP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kumimoji="0" 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kumimoji="0" 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𝑖</m:t>
                              </m:r>
                              <m:r>
                                <a:rPr kumimoji="0" 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=1</m:t>
                              </m:r>
                            </m:sub>
                            <m:sup>
                              <m:r>
                                <a:rPr kumimoji="0" 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𝑠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kumimoji="0" 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SupPr>
                                <m:e>
                                  <m:r>
                                    <a:rPr kumimoji="0" 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kumimoji="0" 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kumimoji="0" 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nary>
                        </m:e>
                      </m:d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Medium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3415D07-D496-4C48-8597-BEBC1D7447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332" y="4501888"/>
                <a:ext cx="4105996" cy="817724"/>
              </a:xfrm>
              <a:prstGeom prst="rect">
                <a:avLst/>
              </a:prstGeom>
              <a:blipFill>
                <a:blip r:embed="rId5"/>
                <a:stretch>
                  <a:fillRect l="-1231" t="-106061" r="-2154" b="-15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6975F42-F213-BE44-B91C-A280AA4AD953}"/>
                  </a:ext>
                </a:extLst>
              </p:cNvPr>
              <p:cNvSpPr txBox="1"/>
              <p:nvPr/>
            </p:nvSpPr>
            <p:spPr>
              <a:xfrm>
                <a:off x="2150836" y="1988171"/>
                <a:ext cx="2064476" cy="8637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Pre>
                        <m:sPre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PrePr>
                        <m:sub/>
                        <m:sup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𝑞</m:t>
                          </m:r>
                        </m:sup>
                        <m:e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𝐷</m:t>
                          </m:r>
                        </m:e>
                      </m:sPre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p>
                        <m:sSup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0" 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ctrlPr>
                                    <a:rPr kumimoji="0" 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kumimoji="0" 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𝑖</m:t>
                                  </m:r>
                                  <m:r>
                                    <a:rPr kumimoji="0" 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kumimoji="0" 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𝑠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kumimoji="0" 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kumimoji="0" 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kumimoji="0" 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kumimoji="0" 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𝑞</m:t>
                                      </m:r>
                                    </m:sup>
                                  </m:sSubSup>
                                </m:e>
                              </m:nary>
                            </m:e>
                          </m:d>
                        </m:e>
                        <m:sup>
                          <m:f>
                            <m:fPr>
                              <m:type m:val="skw"/>
                              <m:ctrlP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fPr>
                            <m:num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</m:num>
                            <m:den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1−</m:t>
                              </m:r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𝑞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Medium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6975F42-F213-BE44-B91C-A280AA4AD9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0836" y="1988171"/>
                <a:ext cx="2064476" cy="863763"/>
              </a:xfrm>
              <a:prstGeom prst="rect">
                <a:avLst/>
              </a:prstGeom>
              <a:blipFill>
                <a:blip r:embed="rId6"/>
                <a:stretch>
                  <a:fillRect l="-2439" t="-91304" b="-1536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5E1257C7-063B-1447-9EAD-E452A2ADD8FB}"/>
              </a:ext>
            </a:extLst>
          </p:cNvPr>
          <p:cNvSpPr txBox="1"/>
          <p:nvPr/>
        </p:nvSpPr>
        <p:spPr>
          <a:xfrm>
            <a:off x="256112" y="2096888"/>
            <a:ext cx="17791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"/>
                <a:ea typeface="+mn-ea"/>
                <a:cs typeface="+mn-cs"/>
              </a:rPr>
              <a:t>General Diversity Index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327F0E6-26CE-2346-9056-4ED16053B15F}"/>
              </a:ext>
            </a:extLst>
          </p:cNvPr>
          <p:cNvSpPr txBox="1"/>
          <p:nvPr/>
        </p:nvSpPr>
        <p:spPr>
          <a:xfrm>
            <a:off x="5571833" y="2743219"/>
            <a:ext cx="18725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"/>
                <a:ea typeface="+mn-ea"/>
                <a:cs typeface="+mn-cs"/>
              </a:rPr>
              <a:t>If no evenness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"/>
                <a:ea typeface="+mn-ea"/>
                <a:cs typeface="+mn-cs"/>
              </a:rPr>
              <a:t>(all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"/>
                <a:ea typeface="+mn-ea"/>
                <a:cs typeface="+mn-cs"/>
              </a:rPr>
              <a:t>p</a:t>
            </a:r>
            <a:r>
              <a:rPr kumimoji="0" lang="en-US" sz="1400" b="0" i="0" u="none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"/>
                <a:ea typeface="+mn-ea"/>
                <a:cs typeface="+mn-cs"/>
              </a:rPr>
              <a:t>i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"/>
                <a:ea typeface="+mn-ea"/>
                <a:cs typeface="+mn-cs"/>
              </a:rPr>
              <a:t>s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"/>
                <a:ea typeface="+mn-ea"/>
                <a:cs typeface="+mn-cs"/>
              </a:rPr>
              <a:t>=0 except 1)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0DF8533-028C-7E49-8D21-B53E466E95CE}"/>
              </a:ext>
            </a:extLst>
          </p:cNvPr>
          <p:cNvSpPr txBox="1"/>
          <p:nvPr/>
        </p:nvSpPr>
        <p:spPr>
          <a:xfrm>
            <a:off x="7311181" y="2743219"/>
            <a:ext cx="18725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"/>
                <a:ea typeface="+mn-ea"/>
                <a:cs typeface="+mn-cs"/>
              </a:rPr>
              <a:t>If even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"/>
                <a:ea typeface="+mn-ea"/>
                <a:cs typeface="+mn-cs"/>
              </a:rPr>
              <a:t>(all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"/>
                <a:ea typeface="+mn-ea"/>
                <a:cs typeface="+mn-cs"/>
              </a:rPr>
              <a:t>p</a:t>
            </a:r>
            <a:r>
              <a:rPr kumimoji="0" lang="en-US" sz="1400" b="0" i="0" u="none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"/>
                <a:ea typeface="+mn-ea"/>
                <a:cs typeface="+mn-cs"/>
              </a:rPr>
              <a:t>i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"/>
                <a:ea typeface="+mn-ea"/>
                <a:cs typeface="+mn-cs"/>
              </a:rPr>
              <a:t>s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"/>
                <a:ea typeface="+mn-ea"/>
                <a:cs typeface="+mn-cs"/>
              </a:rPr>
              <a:t>=1/n)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BBB5E4E-11BF-D043-A1A3-4DD335CC3DD3}"/>
              </a:ext>
            </a:extLst>
          </p:cNvPr>
          <p:cNvSpPr txBox="1"/>
          <p:nvPr/>
        </p:nvSpPr>
        <p:spPr>
          <a:xfrm>
            <a:off x="6027861" y="3478696"/>
            <a:ext cx="960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"/>
                <a:ea typeface="+mn-ea"/>
                <a:cs typeface="+mn-cs"/>
              </a:rPr>
              <a:t>Shan=0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3AA9E83-5207-DA4A-8ABC-BDD2657D1EA2}"/>
              </a:ext>
            </a:extLst>
          </p:cNvPr>
          <p:cNvSpPr txBox="1"/>
          <p:nvPr/>
        </p:nvSpPr>
        <p:spPr>
          <a:xfrm>
            <a:off x="6027861" y="4603574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"/>
                <a:ea typeface="+mn-ea"/>
                <a:cs typeface="+mn-cs"/>
              </a:rPr>
              <a:t>Simp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"/>
                <a:ea typeface="+mn-ea"/>
                <a:cs typeface="+mn-cs"/>
              </a:rPr>
              <a:t>=1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6423D55-A9BC-F245-82B6-D14C391B0F39}"/>
              </a:ext>
            </a:extLst>
          </p:cNvPr>
          <p:cNvSpPr txBox="1"/>
          <p:nvPr/>
        </p:nvSpPr>
        <p:spPr>
          <a:xfrm>
            <a:off x="7585268" y="3478696"/>
            <a:ext cx="1266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"/>
                <a:ea typeface="+mn-ea"/>
                <a:cs typeface="+mn-cs"/>
              </a:rPr>
              <a:t>Shan=ln(n)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C58F29B-3F9C-9C46-8763-3F7D55EB093C}"/>
              </a:ext>
            </a:extLst>
          </p:cNvPr>
          <p:cNvSpPr txBox="1"/>
          <p:nvPr/>
        </p:nvSpPr>
        <p:spPr>
          <a:xfrm>
            <a:off x="7614122" y="4662895"/>
            <a:ext cx="1202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"/>
                <a:ea typeface="+mn-ea"/>
                <a:cs typeface="+mn-cs"/>
              </a:rPr>
              <a:t>Simp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"/>
                <a:ea typeface="+mn-ea"/>
                <a:cs typeface="+mn-cs"/>
              </a:rPr>
              <a:t>=1/n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FF3D1CF-85E1-4D4A-A718-7799ECC84BA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5319" b="43231"/>
          <a:stretch/>
        </p:blipFill>
        <p:spPr>
          <a:xfrm>
            <a:off x="7774874" y="5032227"/>
            <a:ext cx="1041821" cy="66698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4BA3115-BE57-424F-948A-EB0A4724FEF9}"/>
              </a:ext>
            </a:extLst>
          </p:cNvPr>
          <p:cNvSpPr txBox="1"/>
          <p:nvPr/>
        </p:nvSpPr>
        <p:spPr>
          <a:xfrm>
            <a:off x="256112" y="5986505"/>
            <a:ext cx="2316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"/>
                <a:ea typeface="+mn-ea"/>
                <a:cs typeface="+mn-cs"/>
              </a:rPr>
              <a:t>n: number of types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"/>
                <a:ea typeface="+mn-ea"/>
                <a:cs typeface="+mn-cs"/>
              </a:rPr>
              <a:t>p</a:t>
            </a:r>
            <a:r>
              <a:rPr kumimoji="0" lang="en-US" sz="18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"/>
                <a:ea typeface="+mn-ea"/>
                <a:cs typeface="+mn-cs"/>
              </a:rPr>
              <a:t>i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"/>
                <a:ea typeface="+mn-ea"/>
                <a:cs typeface="+mn-cs"/>
              </a:rPr>
              <a:t>: frequency of type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"/>
                <a:ea typeface="+mn-ea"/>
                <a:cs typeface="+mn-cs"/>
              </a:rPr>
              <a:t>i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ranklin Gothic Medium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070330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0943EB5-1E0F-E74F-B6FE-3BA7DE059E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537" y="4626880"/>
            <a:ext cx="1600200" cy="165804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50CC367A-8B77-7E49-BAE7-2207056D9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Diversity Metrics</a:t>
            </a: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617CCF63-1FA6-BB49-9759-768ED90C3A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2420" y="1782130"/>
            <a:ext cx="307159" cy="457200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EC6AF8A0-F534-2445-AC7D-640AE75C9B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4909" y="1751512"/>
            <a:ext cx="430758" cy="457200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EBE13730-67BC-7849-9F43-E30146B2F4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54122" y="1766633"/>
            <a:ext cx="354623" cy="457200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6B7F0096-6286-D745-9457-16B5B78D7F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45936" y="1760855"/>
            <a:ext cx="397917" cy="457200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2C2ABD88-4128-1E4D-9B3E-0AE5BA5058C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01738" y="1760855"/>
            <a:ext cx="474485" cy="457200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08893B7D-9D0A-6342-9EE4-DD8E77C85D8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29674" y="1751512"/>
            <a:ext cx="451184" cy="457200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A3128360-194B-1D4A-907C-35651F29ED3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03421" y="1760855"/>
            <a:ext cx="385129" cy="457200"/>
          </a:xfrm>
          <a:prstGeom prst="rect">
            <a:avLst/>
          </a:prstGeom>
        </p:spPr>
      </p:pic>
      <p:graphicFrame>
        <p:nvGraphicFramePr>
          <p:cNvPr id="65" name="Table 64">
            <a:extLst>
              <a:ext uri="{FF2B5EF4-FFF2-40B4-BE49-F238E27FC236}">
                <a16:creationId xmlns:a16="http://schemas.microsoft.com/office/drawing/2014/main" id="{E8707F6A-4F39-DD4D-974D-204D0D55358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531933" y="2318408"/>
          <a:ext cx="5552904" cy="74168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694113">
                  <a:extLst>
                    <a:ext uri="{9D8B030D-6E8A-4147-A177-3AD203B41FA5}">
                      <a16:colId xmlns:a16="http://schemas.microsoft.com/office/drawing/2014/main" val="1626065177"/>
                    </a:ext>
                  </a:extLst>
                </a:gridCol>
                <a:gridCol w="694113">
                  <a:extLst>
                    <a:ext uri="{9D8B030D-6E8A-4147-A177-3AD203B41FA5}">
                      <a16:colId xmlns:a16="http://schemas.microsoft.com/office/drawing/2014/main" val="3213689110"/>
                    </a:ext>
                  </a:extLst>
                </a:gridCol>
                <a:gridCol w="694113">
                  <a:extLst>
                    <a:ext uri="{9D8B030D-6E8A-4147-A177-3AD203B41FA5}">
                      <a16:colId xmlns:a16="http://schemas.microsoft.com/office/drawing/2014/main" val="4187620548"/>
                    </a:ext>
                  </a:extLst>
                </a:gridCol>
                <a:gridCol w="694113">
                  <a:extLst>
                    <a:ext uri="{9D8B030D-6E8A-4147-A177-3AD203B41FA5}">
                      <a16:colId xmlns:a16="http://schemas.microsoft.com/office/drawing/2014/main" val="3246052746"/>
                    </a:ext>
                  </a:extLst>
                </a:gridCol>
                <a:gridCol w="694113">
                  <a:extLst>
                    <a:ext uri="{9D8B030D-6E8A-4147-A177-3AD203B41FA5}">
                      <a16:colId xmlns:a16="http://schemas.microsoft.com/office/drawing/2014/main" val="2442492714"/>
                    </a:ext>
                  </a:extLst>
                </a:gridCol>
                <a:gridCol w="694113">
                  <a:extLst>
                    <a:ext uri="{9D8B030D-6E8A-4147-A177-3AD203B41FA5}">
                      <a16:colId xmlns:a16="http://schemas.microsoft.com/office/drawing/2014/main" val="3090053503"/>
                    </a:ext>
                  </a:extLst>
                </a:gridCol>
                <a:gridCol w="694113">
                  <a:extLst>
                    <a:ext uri="{9D8B030D-6E8A-4147-A177-3AD203B41FA5}">
                      <a16:colId xmlns:a16="http://schemas.microsoft.com/office/drawing/2014/main" val="557338343"/>
                    </a:ext>
                  </a:extLst>
                </a:gridCol>
                <a:gridCol w="694113">
                  <a:extLst>
                    <a:ext uri="{9D8B030D-6E8A-4147-A177-3AD203B41FA5}">
                      <a16:colId xmlns:a16="http://schemas.microsoft.com/office/drawing/2014/main" val="30301774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Zoo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0.18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0.12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0.12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0.18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0.18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0.22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06524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1" dirty="0"/>
                        <a:t>Zoo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0.18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0.18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0.46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3948280"/>
                  </a:ext>
                </a:extLst>
              </a:tr>
            </a:tbl>
          </a:graphicData>
        </a:graphic>
      </p:graphicFrame>
      <p:sp>
        <p:nvSpPr>
          <p:cNvPr id="66" name="TextBox 65">
            <a:extLst>
              <a:ext uri="{FF2B5EF4-FFF2-40B4-BE49-F238E27FC236}">
                <a16:creationId xmlns:a16="http://schemas.microsoft.com/office/drawing/2014/main" id="{973465CA-034B-0743-B719-963634F6CB71}"/>
              </a:ext>
            </a:extLst>
          </p:cNvPr>
          <p:cNvSpPr txBox="1"/>
          <p:nvPr/>
        </p:nvSpPr>
        <p:spPr>
          <a:xfrm>
            <a:off x="852409" y="2329002"/>
            <a:ext cx="167563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"/>
                <a:ea typeface="+mn-ea"/>
                <a:cs typeface="+mn-cs"/>
              </a:rPr>
              <a:t>species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"/>
                <a:ea typeface="+mn-ea"/>
                <a:cs typeface="+mn-cs"/>
              </a:rPr>
              <a:t>frequency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"/>
                <a:ea typeface="+mn-ea"/>
                <a:cs typeface="+mn-cs"/>
              </a:rPr>
              <a:t> distribution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641B0D-8067-BB4A-AB68-FD91903E848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4766" y="3060088"/>
            <a:ext cx="1600200" cy="1658040"/>
          </a:xfrm>
          <a:prstGeom prst="rect">
            <a:avLst/>
          </a:prstGeom>
        </p:spPr>
      </p:pic>
      <p:sp>
        <p:nvSpPr>
          <p:cNvPr id="9" name="Right Brace 8">
            <a:extLst>
              <a:ext uri="{FF2B5EF4-FFF2-40B4-BE49-F238E27FC236}">
                <a16:creationId xmlns:a16="http://schemas.microsoft.com/office/drawing/2014/main" id="{0EF2A085-7F25-FD4B-88B9-7803B99774DA}"/>
              </a:ext>
            </a:extLst>
          </p:cNvPr>
          <p:cNvSpPr/>
          <p:nvPr/>
        </p:nvSpPr>
        <p:spPr>
          <a:xfrm>
            <a:off x="8280400" y="2318408"/>
            <a:ext cx="241300" cy="741680"/>
          </a:xfrm>
          <a:prstGeom prst="rightBrace">
            <a:avLst>
              <a:gd name="adj1" fmla="val 76842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ranklin Gothic Medium"/>
              <a:ea typeface="+mn-ea"/>
              <a:cs typeface="+mn-cs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90D207B-63E6-0B45-9A2A-8DB5AF3E456B}"/>
              </a:ext>
            </a:extLst>
          </p:cNvPr>
          <p:cNvSpPr txBox="1"/>
          <p:nvPr/>
        </p:nvSpPr>
        <p:spPr>
          <a:xfrm>
            <a:off x="8686800" y="2504582"/>
            <a:ext cx="346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"/>
                <a:ea typeface="+mn-ea"/>
                <a:cs typeface="+mn-cs"/>
              </a:rPr>
              <a:t>p</a:t>
            </a:r>
            <a:r>
              <a:rPr kumimoji="0" lang="en-US" sz="18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"/>
                <a:ea typeface="+mn-ea"/>
                <a:cs typeface="+mn-cs"/>
              </a:rPr>
              <a:t>i</a:t>
            </a:r>
          </a:p>
        </p:txBody>
      </p:sp>
      <p:graphicFrame>
        <p:nvGraphicFramePr>
          <p:cNvPr id="64" name="Table 63">
            <a:extLst>
              <a:ext uri="{FF2B5EF4-FFF2-40B4-BE49-F238E27FC236}">
                <a16:creationId xmlns:a16="http://schemas.microsoft.com/office/drawing/2014/main" id="{B9C5706F-2144-C340-B0B6-6319774E9D5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308302" y="3716725"/>
          <a:ext cx="6110871" cy="148336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824173">
                  <a:extLst>
                    <a:ext uri="{9D8B030D-6E8A-4147-A177-3AD203B41FA5}">
                      <a16:colId xmlns:a16="http://schemas.microsoft.com/office/drawing/2014/main" val="1626065177"/>
                    </a:ext>
                  </a:extLst>
                </a:gridCol>
                <a:gridCol w="703544">
                  <a:extLst>
                    <a:ext uri="{9D8B030D-6E8A-4147-A177-3AD203B41FA5}">
                      <a16:colId xmlns:a16="http://schemas.microsoft.com/office/drawing/2014/main" val="3213689110"/>
                    </a:ext>
                  </a:extLst>
                </a:gridCol>
                <a:gridCol w="763859">
                  <a:extLst>
                    <a:ext uri="{9D8B030D-6E8A-4147-A177-3AD203B41FA5}">
                      <a16:colId xmlns:a16="http://schemas.microsoft.com/office/drawing/2014/main" val="4187620548"/>
                    </a:ext>
                  </a:extLst>
                </a:gridCol>
                <a:gridCol w="763859">
                  <a:extLst>
                    <a:ext uri="{9D8B030D-6E8A-4147-A177-3AD203B41FA5}">
                      <a16:colId xmlns:a16="http://schemas.microsoft.com/office/drawing/2014/main" val="3246052746"/>
                    </a:ext>
                  </a:extLst>
                </a:gridCol>
                <a:gridCol w="763859">
                  <a:extLst>
                    <a:ext uri="{9D8B030D-6E8A-4147-A177-3AD203B41FA5}">
                      <a16:colId xmlns:a16="http://schemas.microsoft.com/office/drawing/2014/main" val="2442492714"/>
                    </a:ext>
                  </a:extLst>
                </a:gridCol>
                <a:gridCol w="763859">
                  <a:extLst>
                    <a:ext uri="{9D8B030D-6E8A-4147-A177-3AD203B41FA5}">
                      <a16:colId xmlns:a16="http://schemas.microsoft.com/office/drawing/2014/main" val="3090053503"/>
                    </a:ext>
                  </a:extLst>
                </a:gridCol>
                <a:gridCol w="763859">
                  <a:extLst>
                    <a:ext uri="{9D8B030D-6E8A-4147-A177-3AD203B41FA5}">
                      <a16:colId xmlns:a16="http://schemas.microsoft.com/office/drawing/2014/main" val="557338343"/>
                    </a:ext>
                  </a:extLst>
                </a:gridCol>
                <a:gridCol w="763859">
                  <a:extLst>
                    <a:ext uri="{9D8B030D-6E8A-4147-A177-3AD203B41FA5}">
                      <a16:colId xmlns:a16="http://schemas.microsoft.com/office/drawing/2014/main" val="30301774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600" b="1" dirty="0"/>
                        <a:t>p</a:t>
                      </a:r>
                      <a:r>
                        <a:rPr lang="en-US" sz="1600" b="1" baseline="-25000" dirty="0"/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0.18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0.12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0.12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0.18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0.18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0.22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06524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600" b="1" dirty="0"/>
                        <a:t>p</a:t>
                      </a:r>
                      <a:r>
                        <a:rPr lang="en-US" sz="1600" b="1" baseline="-25000" dirty="0"/>
                        <a:t>i</a:t>
                      </a:r>
                      <a:r>
                        <a:rPr lang="en-US" sz="1600" b="1" baseline="30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0.0324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0.0144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0.0144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0.0324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0.0324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0.0484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139482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600" b="1" baseline="0" dirty="0"/>
                        <a:t>ln p</a:t>
                      </a:r>
                      <a:r>
                        <a:rPr lang="en-US" sz="1600" b="1" baseline="-25000" dirty="0"/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-1.7148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-2.1203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-2.1203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-1.7148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-1.7148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-1.5141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86115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600" b="1" baseline="0" dirty="0"/>
                        <a:t>p</a:t>
                      </a:r>
                      <a:r>
                        <a:rPr lang="en-US" sz="1600" b="1" baseline="-25000" dirty="0"/>
                        <a:t>i</a:t>
                      </a:r>
                      <a:r>
                        <a:rPr lang="en-US" sz="1600" b="1" baseline="0" dirty="0"/>
                        <a:t> ln p</a:t>
                      </a:r>
                      <a:r>
                        <a:rPr lang="en-US" sz="1600" b="1" baseline="-25000" dirty="0"/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-0.3087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-0.2544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-0.2544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-0.3087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-0.3087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-0.3331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45582141"/>
                  </a:ext>
                </a:extLst>
              </a:tr>
            </a:tbl>
          </a:graphicData>
        </a:graphic>
      </p:graphicFrame>
      <p:sp>
        <p:nvSpPr>
          <p:cNvPr id="38" name="TextBox 37">
            <a:extLst>
              <a:ext uri="{FF2B5EF4-FFF2-40B4-BE49-F238E27FC236}">
                <a16:creationId xmlns:a16="http://schemas.microsoft.com/office/drawing/2014/main" id="{2A13E12F-CFD2-BD4B-97F2-4FF90BA9460C}"/>
              </a:ext>
            </a:extLst>
          </p:cNvPr>
          <p:cNvSpPr txBox="1"/>
          <p:nvPr/>
        </p:nvSpPr>
        <p:spPr>
          <a:xfrm>
            <a:off x="2399866" y="3323899"/>
            <a:ext cx="798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"/>
                <a:ea typeface="+mn-ea"/>
                <a:cs typeface="+mn-cs"/>
              </a:rPr>
              <a:t>ZOO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9AE8BCF3-D0A3-D641-B8BA-8D12F886644E}"/>
                  </a:ext>
                </a:extLst>
              </p:cNvPr>
              <p:cNvSpPr txBox="1"/>
              <p:nvPr/>
            </p:nvSpPr>
            <p:spPr>
              <a:xfrm>
                <a:off x="2035216" y="5376033"/>
                <a:ext cx="2326534" cy="7562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𝑆h𝑎𝑛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=−</m:t>
                      </m:r>
                      <m:nary>
                        <m:naryPr>
                          <m:chr m:val="∑"/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𝑖</m:t>
                          </m:r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=1</m:t>
                          </m:r>
                        </m:sub>
                        <m:sup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𝑠</m:t>
                          </m:r>
                        </m:sup>
                        <m:e>
                          <m:sSub>
                            <m:sSubPr>
                              <m:ctrlP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𝑖</m:t>
                              </m:r>
                            </m:sub>
                          </m:sSub>
                          <m:func>
                            <m:funcPr>
                              <m:ctrlP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0" lang="en-US" sz="1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ln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kumimoji="0" lang="en-US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kumimoji="0" lang="en-US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func>
                        </m:e>
                      </m:nary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Medium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9AE8BCF3-D0A3-D641-B8BA-8D12F88664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5216" y="5376033"/>
                <a:ext cx="2326534" cy="756233"/>
              </a:xfrm>
              <a:prstGeom prst="rect">
                <a:avLst/>
              </a:prstGeom>
              <a:blipFill>
                <a:blip r:embed="rId12"/>
                <a:stretch>
                  <a:fillRect l="-1630" t="-116393" r="-543" b="-1754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6E1D15F9-0C9F-DC49-B6D3-75912510C33D}"/>
                  </a:ext>
                </a:extLst>
              </p:cNvPr>
              <p:cNvSpPr txBox="1"/>
              <p:nvPr/>
            </p:nvSpPr>
            <p:spPr>
              <a:xfrm>
                <a:off x="1993293" y="6055283"/>
                <a:ext cx="2616807" cy="7562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𝑆𝑖𝑚𝑝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num>
                        <m:den>
                          <m:sPre>
                            <m:sPrePr>
                              <m:ctrlPr>
                                <a:rPr kumimoji="0" 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PrePr>
                            <m:sub/>
                            <m:sup>
                              <m:r>
                                <a:rPr kumimoji="0" 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2</m:t>
                              </m:r>
                            </m:sup>
                            <m:e>
                              <m:r>
                                <a:rPr kumimoji="0" 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𝐷</m:t>
                              </m:r>
                            </m:e>
                          </m:sPre>
                        </m:den>
                      </m:f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d>
                        <m:dPr>
                          <m:ctrlP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kumimoji="0" 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kumimoji="0" 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𝑖</m:t>
                              </m:r>
                              <m:r>
                                <a:rPr kumimoji="0" 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=1</m:t>
                              </m:r>
                            </m:sub>
                            <m:sup>
                              <m:r>
                                <a:rPr kumimoji="0" 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𝑠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kumimoji="0" 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SupPr>
                                <m:e>
                                  <m:r>
                                    <a:rPr kumimoji="0" 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kumimoji="0" 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kumimoji="0" 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nary>
                        </m:e>
                      </m:d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Medium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6E1D15F9-0C9F-DC49-B6D3-75912510C3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3293" y="6055283"/>
                <a:ext cx="2616807" cy="756233"/>
              </a:xfrm>
              <a:prstGeom prst="rect">
                <a:avLst/>
              </a:prstGeom>
              <a:blipFill>
                <a:blip r:embed="rId13"/>
                <a:stretch>
                  <a:fillRect l="-1932" t="-118333" b="-18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TextBox 69">
            <a:extLst>
              <a:ext uri="{FF2B5EF4-FFF2-40B4-BE49-F238E27FC236}">
                <a16:creationId xmlns:a16="http://schemas.microsoft.com/office/drawing/2014/main" id="{17DEB130-B277-8043-97F2-1DBF3E4C815C}"/>
              </a:ext>
            </a:extLst>
          </p:cNvPr>
          <p:cNvSpPr txBox="1"/>
          <p:nvPr/>
        </p:nvSpPr>
        <p:spPr>
          <a:xfrm>
            <a:off x="4272542" y="5614083"/>
            <a:ext cx="45429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"/>
                <a:ea typeface="+mn-ea"/>
                <a:cs typeface="+mn-cs"/>
              </a:rPr>
              <a:t>-(-0.3087+-0.2544+-0.2544+-0.3087+-0.3087+-0.3331)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"/>
                <a:ea typeface="+mn-ea"/>
                <a:cs typeface="+mn-cs"/>
              </a:rPr>
              <a:t>=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"/>
                <a:ea typeface="+mn-ea"/>
                <a:cs typeface="+mn-cs"/>
              </a:rPr>
              <a:t>1.768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41AB8063-2DEC-0044-8E90-9430CC38F569}"/>
              </a:ext>
            </a:extLst>
          </p:cNvPr>
          <p:cNvSpPr txBox="1"/>
          <p:nvPr/>
        </p:nvSpPr>
        <p:spPr>
          <a:xfrm>
            <a:off x="4587115" y="6284920"/>
            <a:ext cx="42283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"/>
                <a:ea typeface="+mn-ea"/>
                <a:cs typeface="+mn-cs"/>
              </a:rPr>
              <a:t>(0.0324+0.0144+0.0144+0.0324+0.0324+0.0484)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"/>
                <a:ea typeface="+mn-ea"/>
                <a:cs typeface="+mn-cs"/>
              </a:rPr>
              <a:t>=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"/>
                <a:ea typeface="+mn-ea"/>
                <a:cs typeface="+mn-cs"/>
              </a:rPr>
              <a:t>0.1744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3FC38528-BC8D-7642-88E8-AB6B196E3905}"/>
                  </a:ext>
                </a:extLst>
              </p:cNvPr>
              <p:cNvSpPr txBox="1"/>
              <p:nvPr/>
            </p:nvSpPr>
            <p:spPr>
              <a:xfrm>
                <a:off x="163406" y="1795314"/>
                <a:ext cx="2064476" cy="8637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Pre>
                        <m:sPre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PrePr>
                        <m:sub/>
                        <m:sup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𝑞</m:t>
                          </m:r>
                        </m:sup>
                        <m:e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𝐷</m:t>
                          </m:r>
                        </m:e>
                      </m:sPre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p>
                        <m:sSup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0" 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ctrlPr>
                                    <a:rPr kumimoji="0" 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kumimoji="0" 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𝑖</m:t>
                                  </m:r>
                                  <m:r>
                                    <a:rPr kumimoji="0" 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kumimoji="0" 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𝑠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kumimoji="0" 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kumimoji="0" 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kumimoji="0" 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kumimoji="0" 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𝑞</m:t>
                                      </m:r>
                                    </m:sup>
                                  </m:sSubSup>
                                </m:e>
                              </m:nary>
                            </m:e>
                          </m:d>
                        </m:e>
                        <m:sup>
                          <m:f>
                            <m:fPr>
                              <m:type m:val="skw"/>
                              <m:ctrlP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fPr>
                            <m:num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</m:num>
                            <m:den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1−</m:t>
                              </m:r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𝑞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Medium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3FC38528-BC8D-7642-88E8-AB6B196E39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406" y="1795314"/>
                <a:ext cx="2064476" cy="863763"/>
              </a:xfrm>
              <a:prstGeom prst="rect">
                <a:avLst/>
              </a:prstGeom>
              <a:blipFill>
                <a:blip r:embed="rId14"/>
                <a:stretch>
                  <a:fillRect l="-2454" t="-89855" r="-613" b="-1550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34DCF9A1-0378-AF47-8F61-622B8BD9E96F}"/>
                  </a:ext>
                </a:extLst>
              </p:cNvPr>
              <p:cNvSpPr txBox="1"/>
              <p:nvPr/>
            </p:nvSpPr>
            <p:spPr>
              <a:xfrm>
                <a:off x="224766" y="6252795"/>
                <a:ext cx="1150828" cy="5553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Pre>
                        <m:sPrePr>
                          <m:ctrlPr>
                            <a:rPr kumimoji="0" lang="en-US" sz="11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PrePr>
                        <m:sub/>
                        <m:sup>
                          <m:r>
                            <a:rPr kumimoji="0" lang="en-US" sz="11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  <m:e>
                          <m:r>
                            <a:rPr kumimoji="0" lang="en-US" sz="11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𝐷</m:t>
                          </m:r>
                        </m:e>
                      </m:sPre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p>
                        <m:sSupPr>
                          <m:ctrlPr>
                            <a:rPr kumimoji="0" lang="en-US" sz="11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0" lang="en-US" sz="11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ctrlPr>
                                    <a:rPr kumimoji="0" lang="en-US" sz="11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kumimoji="0" lang="en-US" sz="11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𝑖</m:t>
                                  </m:r>
                                  <m:r>
                                    <a:rPr kumimoji="0" lang="en-US" sz="11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kumimoji="0" lang="en-US" sz="11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𝑠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kumimoji="0" lang="en-US" sz="11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kumimoji="0" lang="en-US" sz="11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kumimoji="0" lang="en-US" sz="11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kumimoji="0" lang="en-US" sz="11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nary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kumimoji="0" lang="en-US" sz="11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fPr>
                            <m:num>
                              <m:r>
                                <a:rPr kumimoji="0" lang="en-US" sz="11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</m:num>
                            <m:den>
                              <m:r>
                                <a:rPr kumimoji="0" lang="en-US" sz="11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1−2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Medium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34DCF9A1-0378-AF47-8F61-622B8BD9E9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766" y="6252795"/>
                <a:ext cx="1150828" cy="555345"/>
              </a:xfrm>
              <a:prstGeom prst="rect">
                <a:avLst/>
              </a:prstGeom>
              <a:blipFill>
                <a:blip r:embed="rId15"/>
                <a:stretch>
                  <a:fillRect l="-4396" t="-84091" b="-1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563422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0943EB5-1E0F-E74F-B6FE-3BA7DE059E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537" y="4626880"/>
            <a:ext cx="1600200" cy="165804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50CC367A-8B77-7E49-BAE7-2207056D9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Diversity Metrics</a:t>
            </a: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617CCF63-1FA6-BB49-9759-768ED90C3A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2420" y="1782130"/>
            <a:ext cx="307159" cy="457200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EC6AF8A0-F534-2445-AC7D-640AE75C9B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4909" y="1751512"/>
            <a:ext cx="430758" cy="457200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EBE13730-67BC-7849-9F43-E30146B2F4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54122" y="1766633"/>
            <a:ext cx="354623" cy="457200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6B7F0096-6286-D745-9457-16B5B78D7F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45936" y="1760855"/>
            <a:ext cx="397917" cy="457200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2C2ABD88-4128-1E4D-9B3E-0AE5BA5058C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01738" y="1760855"/>
            <a:ext cx="474485" cy="457200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08893B7D-9D0A-6342-9EE4-DD8E77C85D8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29674" y="1751512"/>
            <a:ext cx="451184" cy="457200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A3128360-194B-1D4A-907C-35651F29ED3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03421" y="1760855"/>
            <a:ext cx="385129" cy="457200"/>
          </a:xfrm>
          <a:prstGeom prst="rect">
            <a:avLst/>
          </a:prstGeom>
        </p:spPr>
      </p:pic>
      <p:graphicFrame>
        <p:nvGraphicFramePr>
          <p:cNvPr id="65" name="Table 64">
            <a:extLst>
              <a:ext uri="{FF2B5EF4-FFF2-40B4-BE49-F238E27FC236}">
                <a16:creationId xmlns:a16="http://schemas.microsoft.com/office/drawing/2014/main" id="{E8707F6A-4F39-DD4D-974D-204D0D553582}"/>
              </a:ext>
            </a:extLst>
          </p:cNvPr>
          <p:cNvGraphicFramePr>
            <a:graphicFrameLocks noGrp="1"/>
          </p:cNvGraphicFramePr>
          <p:nvPr/>
        </p:nvGraphicFramePr>
        <p:xfrm>
          <a:off x="2531933" y="2318408"/>
          <a:ext cx="5552904" cy="74168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694113">
                  <a:extLst>
                    <a:ext uri="{9D8B030D-6E8A-4147-A177-3AD203B41FA5}">
                      <a16:colId xmlns:a16="http://schemas.microsoft.com/office/drawing/2014/main" val="1626065177"/>
                    </a:ext>
                  </a:extLst>
                </a:gridCol>
                <a:gridCol w="694113">
                  <a:extLst>
                    <a:ext uri="{9D8B030D-6E8A-4147-A177-3AD203B41FA5}">
                      <a16:colId xmlns:a16="http://schemas.microsoft.com/office/drawing/2014/main" val="3213689110"/>
                    </a:ext>
                  </a:extLst>
                </a:gridCol>
                <a:gridCol w="694113">
                  <a:extLst>
                    <a:ext uri="{9D8B030D-6E8A-4147-A177-3AD203B41FA5}">
                      <a16:colId xmlns:a16="http://schemas.microsoft.com/office/drawing/2014/main" val="4187620548"/>
                    </a:ext>
                  </a:extLst>
                </a:gridCol>
                <a:gridCol w="694113">
                  <a:extLst>
                    <a:ext uri="{9D8B030D-6E8A-4147-A177-3AD203B41FA5}">
                      <a16:colId xmlns:a16="http://schemas.microsoft.com/office/drawing/2014/main" val="3246052746"/>
                    </a:ext>
                  </a:extLst>
                </a:gridCol>
                <a:gridCol w="694113">
                  <a:extLst>
                    <a:ext uri="{9D8B030D-6E8A-4147-A177-3AD203B41FA5}">
                      <a16:colId xmlns:a16="http://schemas.microsoft.com/office/drawing/2014/main" val="2442492714"/>
                    </a:ext>
                  </a:extLst>
                </a:gridCol>
                <a:gridCol w="694113">
                  <a:extLst>
                    <a:ext uri="{9D8B030D-6E8A-4147-A177-3AD203B41FA5}">
                      <a16:colId xmlns:a16="http://schemas.microsoft.com/office/drawing/2014/main" val="3090053503"/>
                    </a:ext>
                  </a:extLst>
                </a:gridCol>
                <a:gridCol w="694113">
                  <a:extLst>
                    <a:ext uri="{9D8B030D-6E8A-4147-A177-3AD203B41FA5}">
                      <a16:colId xmlns:a16="http://schemas.microsoft.com/office/drawing/2014/main" val="557338343"/>
                    </a:ext>
                  </a:extLst>
                </a:gridCol>
                <a:gridCol w="694113">
                  <a:extLst>
                    <a:ext uri="{9D8B030D-6E8A-4147-A177-3AD203B41FA5}">
                      <a16:colId xmlns:a16="http://schemas.microsoft.com/office/drawing/2014/main" val="30301774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Zoo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0.18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0.12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0.12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0.18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0.18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0.22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06524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1" dirty="0"/>
                        <a:t>Zoo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0.18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0.18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0.46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3948280"/>
                  </a:ext>
                </a:extLst>
              </a:tr>
            </a:tbl>
          </a:graphicData>
        </a:graphic>
      </p:graphicFrame>
      <p:sp>
        <p:nvSpPr>
          <p:cNvPr id="66" name="TextBox 65">
            <a:extLst>
              <a:ext uri="{FF2B5EF4-FFF2-40B4-BE49-F238E27FC236}">
                <a16:creationId xmlns:a16="http://schemas.microsoft.com/office/drawing/2014/main" id="{973465CA-034B-0743-B719-963634F6CB71}"/>
              </a:ext>
            </a:extLst>
          </p:cNvPr>
          <p:cNvSpPr txBox="1"/>
          <p:nvPr/>
        </p:nvSpPr>
        <p:spPr>
          <a:xfrm>
            <a:off x="852409" y="2329002"/>
            <a:ext cx="167563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"/>
                <a:ea typeface="+mn-ea"/>
                <a:cs typeface="+mn-cs"/>
              </a:rPr>
              <a:t>species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"/>
                <a:ea typeface="+mn-ea"/>
                <a:cs typeface="+mn-cs"/>
              </a:rPr>
              <a:t>frequency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"/>
                <a:ea typeface="+mn-ea"/>
                <a:cs typeface="+mn-cs"/>
              </a:rPr>
              <a:t> distribution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641B0D-8067-BB4A-AB68-FD91903E848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4766" y="3060088"/>
            <a:ext cx="1600200" cy="1658040"/>
          </a:xfrm>
          <a:prstGeom prst="rect">
            <a:avLst/>
          </a:prstGeom>
        </p:spPr>
      </p:pic>
      <p:sp>
        <p:nvSpPr>
          <p:cNvPr id="9" name="Right Brace 8">
            <a:extLst>
              <a:ext uri="{FF2B5EF4-FFF2-40B4-BE49-F238E27FC236}">
                <a16:creationId xmlns:a16="http://schemas.microsoft.com/office/drawing/2014/main" id="{0EF2A085-7F25-FD4B-88B9-7803B99774DA}"/>
              </a:ext>
            </a:extLst>
          </p:cNvPr>
          <p:cNvSpPr/>
          <p:nvPr/>
        </p:nvSpPr>
        <p:spPr>
          <a:xfrm>
            <a:off x="8280400" y="2318408"/>
            <a:ext cx="241300" cy="741680"/>
          </a:xfrm>
          <a:prstGeom prst="rightBrace">
            <a:avLst>
              <a:gd name="adj1" fmla="val 76842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ranklin Gothic Medium"/>
              <a:ea typeface="+mn-ea"/>
              <a:cs typeface="+mn-cs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90D207B-63E6-0B45-9A2A-8DB5AF3E456B}"/>
              </a:ext>
            </a:extLst>
          </p:cNvPr>
          <p:cNvSpPr txBox="1"/>
          <p:nvPr/>
        </p:nvSpPr>
        <p:spPr>
          <a:xfrm>
            <a:off x="8686800" y="2504582"/>
            <a:ext cx="346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"/>
                <a:ea typeface="+mn-ea"/>
                <a:cs typeface="+mn-cs"/>
              </a:rPr>
              <a:t>p</a:t>
            </a:r>
            <a:r>
              <a:rPr kumimoji="0" lang="en-US" sz="18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"/>
                <a:ea typeface="+mn-ea"/>
                <a:cs typeface="+mn-cs"/>
              </a:rPr>
              <a:t>i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A13E12F-CFD2-BD4B-97F2-4FF90BA9460C}"/>
              </a:ext>
            </a:extLst>
          </p:cNvPr>
          <p:cNvSpPr txBox="1"/>
          <p:nvPr/>
        </p:nvSpPr>
        <p:spPr>
          <a:xfrm>
            <a:off x="2399866" y="3323899"/>
            <a:ext cx="798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"/>
                <a:ea typeface="+mn-ea"/>
                <a:cs typeface="+mn-cs"/>
              </a:rPr>
              <a:t>ZOO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3FC38528-BC8D-7642-88E8-AB6B196E3905}"/>
                  </a:ext>
                </a:extLst>
              </p:cNvPr>
              <p:cNvSpPr txBox="1"/>
              <p:nvPr/>
            </p:nvSpPr>
            <p:spPr>
              <a:xfrm>
                <a:off x="163406" y="1795314"/>
                <a:ext cx="2064476" cy="8637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Pre>
                        <m:sPre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PrePr>
                        <m:sub/>
                        <m:sup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𝑞</m:t>
                          </m:r>
                        </m:sup>
                        <m:e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𝐷</m:t>
                          </m:r>
                        </m:e>
                      </m:sPre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p>
                        <m:sSup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0" 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ctrlPr>
                                    <a:rPr kumimoji="0" 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kumimoji="0" 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𝑖</m:t>
                                  </m:r>
                                  <m:r>
                                    <a:rPr kumimoji="0" 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kumimoji="0" 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𝑠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kumimoji="0" 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kumimoji="0" 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kumimoji="0" 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kumimoji="0" 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𝑞</m:t>
                                      </m:r>
                                    </m:sup>
                                  </m:sSubSup>
                                </m:e>
                              </m:nary>
                            </m:e>
                          </m:d>
                        </m:e>
                        <m:sup>
                          <m:f>
                            <m:fPr>
                              <m:type m:val="skw"/>
                              <m:ctrlP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fPr>
                            <m:num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</m:num>
                            <m:den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1−</m:t>
                              </m:r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𝑞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Medium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3FC38528-BC8D-7642-88E8-AB6B196E39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406" y="1795314"/>
                <a:ext cx="2064476" cy="863763"/>
              </a:xfrm>
              <a:prstGeom prst="rect">
                <a:avLst/>
              </a:prstGeom>
              <a:blipFill>
                <a:blip r:embed="rId12"/>
                <a:stretch>
                  <a:fillRect l="-2454" t="-89855" r="-613" b="-1550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34DCF9A1-0378-AF47-8F61-622B8BD9E96F}"/>
                  </a:ext>
                </a:extLst>
              </p:cNvPr>
              <p:cNvSpPr txBox="1"/>
              <p:nvPr/>
            </p:nvSpPr>
            <p:spPr>
              <a:xfrm>
                <a:off x="224766" y="6252795"/>
                <a:ext cx="1150828" cy="5553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Pre>
                        <m:sPrePr>
                          <m:ctrlPr>
                            <a:rPr kumimoji="0" lang="en-US" sz="11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PrePr>
                        <m:sub/>
                        <m:sup>
                          <m:r>
                            <a:rPr kumimoji="0" lang="en-US" sz="11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  <m:e>
                          <m:r>
                            <a:rPr kumimoji="0" lang="en-US" sz="11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𝐷</m:t>
                          </m:r>
                        </m:e>
                      </m:sPre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p>
                        <m:sSupPr>
                          <m:ctrlPr>
                            <a:rPr kumimoji="0" lang="en-US" sz="11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0" lang="en-US" sz="11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ctrlPr>
                                    <a:rPr kumimoji="0" lang="en-US" sz="11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kumimoji="0" lang="en-US" sz="11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𝑖</m:t>
                                  </m:r>
                                  <m:r>
                                    <a:rPr kumimoji="0" lang="en-US" sz="11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kumimoji="0" lang="en-US" sz="11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𝑠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kumimoji="0" lang="en-US" sz="11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kumimoji="0" lang="en-US" sz="11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kumimoji="0" lang="en-US" sz="11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kumimoji="0" lang="en-US" sz="11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nary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kumimoji="0" lang="en-US" sz="11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fPr>
                            <m:num>
                              <m:r>
                                <a:rPr kumimoji="0" lang="en-US" sz="11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</m:num>
                            <m:den>
                              <m:r>
                                <a:rPr kumimoji="0" lang="en-US" sz="11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1−2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Medium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34DCF9A1-0378-AF47-8F61-622B8BD9E9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766" y="6252795"/>
                <a:ext cx="1150828" cy="555345"/>
              </a:xfrm>
              <a:prstGeom prst="rect">
                <a:avLst/>
              </a:prstGeom>
              <a:blipFill>
                <a:blip r:embed="rId13"/>
                <a:stretch>
                  <a:fillRect l="-4396" t="-84091" b="-1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2EB14E3-CC4E-4743-8413-018BF017AC53}"/>
                  </a:ext>
                </a:extLst>
              </p:cNvPr>
              <p:cNvSpPr txBox="1"/>
              <p:nvPr/>
            </p:nvSpPr>
            <p:spPr>
              <a:xfrm>
                <a:off x="2481511" y="3692434"/>
                <a:ext cx="5435719" cy="8637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Pre>
                        <m:sPre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PrePr>
                        <m:sub/>
                        <m:sup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0.01</m:t>
                          </m:r>
                        </m:sup>
                        <m:e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𝐷</m:t>
                          </m:r>
                        </m:e>
                      </m:sPre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p>
                        <m:sSup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0" 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ctrlPr>
                                    <a:rPr kumimoji="0" 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kumimoji="0" 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𝑖</m:t>
                                  </m:r>
                                  <m:r>
                                    <a:rPr kumimoji="0" 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kumimoji="0" 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𝑠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kumimoji="0" 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kumimoji="0" 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kumimoji="0" 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kumimoji="0" lang="en-US" sz="18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0.01</m:t>
                                      </m:r>
                                    </m:sup>
                                  </m:sSubSup>
                                </m:e>
                              </m:nary>
                            </m:e>
                          </m:d>
                        </m:e>
                        <m:sup>
                          <m:f>
                            <m:fPr>
                              <m:type m:val="skw"/>
                              <m:ctrlP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fPr>
                            <m:num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</m:num>
                            <m:den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1−0.01</m:t>
                              </m:r>
                            </m:den>
                          </m:f>
                        </m:sup>
                      </m:sSup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p>
                        <m:sSupPr>
                          <m:ctrlP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0" 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ctrlPr>
                                    <a:rPr kumimoji="0" 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kumimoji="0" 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𝑖</m:t>
                                  </m:r>
                                  <m:r>
                                    <a:rPr kumimoji="0" 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kumimoji="0" 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𝑠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kumimoji="0" 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kumimoji="0" 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kumimoji="0" 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kumimoji="0" 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0.01</m:t>
                                      </m:r>
                                    </m:sup>
                                  </m:sSubSup>
                                </m:e>
                              </m:nary>
                            </m:e>
                          </m:d>
                        </m:e>
                        <m:sup>
                          <m:f>
                            <m:fPr>
                              <m:type m:val="skw"/>
                              <m:ctrlPr>
                                <a:rPr kumimoji="0" 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fPr>
                            <m:num>
                              <m:r>
                                <a:rPr kumimoji="0" 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</m:num>
                            <m:den>
                              <m:r>
                                <a:rPr kumimoji="0" 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0.</m:t>
                              </m:r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99</m:t>
                              </m:r>
                            </m:den>
                          </m:f>
                        </m:sup>
                      </m:sSup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=5.999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Medium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2EB14E3-CC4E-4743-8413-018BF017AC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1511" y="3692434"/>
                <a:ext cx="5435719" cy="863763"/>
              </a:xfrm>
              <a:prstGeom prst="rect">
                <a:avLst/>
              </a:prstGeom>
              <a:blipFill>
                <a:blip r:embed="rId14"/>
                <a:stretch>
                  <a:fillRect t="-91304" r="-466" b="-1550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FAB45F0-6937-A049-B40C-419DC7E6C9AB}"/>
                  </a:ext>
                </a:extLst>
              </p:cNvPr>
              <p:cNvSpPr txBox="1"/>
              <p:nvPr/>
            </p:nvSpPr>
            <p:spPr>
              <a:xfrm>
                <a:off x="2467822" y="4556197"/>
                <a:ext cx="5273560" cy="8637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Pre>
                        <m:sPre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PrePr>
                        <m:sub/>
                        <m:sup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100</m:t>
                          </m:r>
                        </m:sup>
                        <m:e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𝐷</m:t>
                          </m:r>
                        </m:e>
                      </m:sPre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p>
                        <m:sSup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0" 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ctrlPr>
                                    <a:rPr kumimoji="0" 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kumimoji="0" 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𝑖</m:t>
                                  </m:r>
                                  <m:r>
                                    <a:rPr kumimoji="0" 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kumimoji="0" 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𝑠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kumimoji="0" 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kumimoji="0" 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kumimoji="0" 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kumimoji="0" lang="en-US" sz="18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100</m:t>
                                      </m:r>
                                    </m:sup>
                                  </m:sSubSup>
                                </m:e>
                              </m:nary>
                            </m:e>
                          </m:d>
                        </m:e>
                        <m:sup>
                          <m:f>
                            <m:fPr>
                              <m:type m:val="skw"/>
                              <m:ctrlP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fPr>
                            <m:num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</m:num>
                            <m:den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1−100</m:t>
                              </m:r>
                            </m:den>
                          </m:f>
                        </m:sup>
                      </m:sSup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p>
                        <m:sSupPr>
                          <m:ctrlP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0" 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ctrlPr>
                                    <a:rPr kumimoji="0" 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kumimoji="0" 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𝑖</m:t>
                                  </m:r>
                                  <m:r>
                                    <a:rPr kumimoji="0" 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kumimoji="0" 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𝑠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kumimoji="0" 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kumimoji="0" 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kumimoji="0" 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kumimoji="0" 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100</m:t>
                                      </m:r>
                                    </m:sup>
                                  </m:sSubSup>
                                </m:e>
                              </m:nary>
                            </m:e>
                          </m:d>
                        </m:e>
                        <m:sup>
                          <m:f>
                            <m:fPr>
                              <m:type m:val="skw"/>
                              <m:ctrlPr>
                                <a:rPr kumimoji="0" 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fPr>
                            <m:num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−</m:t>
                              </m:r>
                              <m:r>
                                <a:rPr kumimoji="0" 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</m:num>
                            <m:den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99</m:t>
                              </m:r>
                            </m:den>
                          </m:f>
                        </m:sup>
                      </m:sSup>
                      <m:r>
                        <a:rPr kumimoji="0" lang="en-US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4.616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Medium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FAB45F0-6937-A049-B40C-419DC7E6C9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7822" y="4556197"/>
                <a:ext cx="5273560" cy="863763"/>
              </a:xfrm>
              <a:prstGeom prst="rect">
                <a:avLst/>
              </a:prstGeom>
              <a:blipFill>
                <a:blip r:embed="rId15"/>
                <a:stretch>
                  <a:fillRect t="-91304" r="-240" b="-1550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9665840-BCB3-D54B-A630-C0FA77BE5419}"/>
                  </a:ext>
                </a:extLst>
              </p:cNvPr>
              <p:cNvSpPr txBox="1"/>
              <p:nvPr/>
            </p:nvSpPr>
            <p:spPr>
              <a:xfrm>
                <a:off x="2582982" y="5599492"/>
                <a:ext cx="2942280" cy="3220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0" lang="el-GR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Δ</m:t>
                      </m:r>
                      <m:sPre>
                        <m:sPrePr>
                          <m:ctrlP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PrePr>
                        <m:sub/>
                        <m:sup>
                          <m: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𝑞</m:t>
                          </m:r>
                        </m:sup>
                        <m:e>
                          <m: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𝐷</m:t>
                          </m:r>
                        </m:e>
                      </m:sPre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Pre>
                        <m:sPrePr>
                          <m:ctrlP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PrePr>
                        <m:sub/>
                        <m:sup>
                          <m: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0.01</m:t>
                          </m:r>
                        </m:sup>
                        <m:e>
                          <m: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𝐷</m:t>
                          </m:r>
                        </m:e>
                      </m:sPre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−</m:t>
                      </m:r>
                      <m:sPre>
                        <m:sPre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PrePr>
                        <m:sub/>
                        <m:sup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100</m:t>
                          </m:r>
                        </m:sup>
                        <m:e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𝐷</m:t>
                          </m:r>
                        </m:e>
                      </m:sPre>
                      <m:r>
                        <a:rPr kumimoji="0" lang="en-US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1.383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Medium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9665840-BCB3-D54B-A630-C0FA77BE54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2982" y="5599492"/>
                <a:ext cx="2942280" cy="322011"/>
              </a:xfrm>
              <a:prstGeom prst="rect">
                <a:avLst/>
              </a:prstGeom>
              <a:blipFill>
                <a:blip r:embed="rId16"/>
                <a:stretch>
                  <a:fillRect l="-858" r="-8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766722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0CC367A-8B77-7E49-BAE7-2207056D9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Diversity Metrics</a:t>
            </a: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617CCF63-1FA6-BB49-9759-768ED90C3A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2420" y="1782130"/>
            <a:ext cx="307159" cy="457200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EC6AF8A0-F534-2445-AC7D-640AE75C9B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4909" y="1751512"/>
            <a:ext cx="430758" cy="457200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EBE13730-67BC-7849-9F43-E30146B2F4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4122" y="1766633"/>
            <a:ext cx="354623" cy="457200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6B7F0096-6286-D745-9457-16B5B78D7F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45936" y="1760855"/>
            <a:ext cx="397917" cy="457200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2C2ABD88-4128-1E4D-9B3E-0AE5BA5058C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01738" y="1760855"/>
            <a:ext cx="474485" cy="457200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08893B7D-9D0A-6342-9EE4-DD8E77C85D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29674" y="1751512"/>
            <a:ext cx="451184" cy="457200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A3128360-194B-1D4A-907C-35651F29ED3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03421" y="1760855"/>
            <a:ext cx="385129" cy="457200"/>
          </a:xfrm>
          <a:prstGeom prst="rect">
            <a:avLst/>
          </a:prstGeom>
        </p:spPr>
      </p:pic>
      <p:graphicFrame>
        <p:nvGraphicFramePr>
          <p:cNvPr id="65" name="Table 64">
            <a:extLst>
              <a:ext uri="{FF2B5EF4-FFF2-40B4-BE49-F238E27FC236}">
                <a16:creationId xmlns:a16="http://schemas.microsoft.com/office/drawing/2014/main" id="{E8707F6A-4F39-DD4D-974D-204D0D553582}"/>
              </a:ext>
            </a:extLst>
          </p:cNvPr>
          <p:cNvGraphicFramePr>
            <a:graphicFrameLocks noGrp="1"/>
          </p:cNvGraphicFramePr>
          <p:nvPr/>
        </p:nvGraphicFramePr>
        <p:xfrm>
          <a:off x="2531933" y="2318408"/>
          <a:ext cx="5552904" cy="74168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694113">
                  <a:extLst>
                    <a:ext uri="{9D8B030D-6E8A-4147-A177-3AD203B41FA5}">
                      <a16:colId xmlns:a16="http://schemas.microsoft.com/office/drawing/2014/main" val="1626065177"/>
                    </a:ext>
                  </a:extLst>
                </a:gridCol>
                <a:gridCol w="694113">
                  <a:extLst>
                    <a:ext uri="{9D8B030D-6E8A-4147-A177-3AD203B41FA5}">
                      <a16:colId xmlns:a16="http://schemas.microsoft.com/office/drawing/2014/main" val="3213689110"/>
                    </a:ext>
                  </a:extLst>
                </a:gridCol>
                <a:gridCol w="694113">
                  <a:extLst>
                    <a:ext uri="{9D8B030D-6E8A-4147-A177-3AD203B41FA5}">
                      <a16:colId xmlns:a16="http://schemas.microsoft.com/office/drawing/2014/main" val="4187620548"/>
                    </a:ext>
                  </a:extLst>
                </a:gridCol>
                <a:gridCol w="694113">
                  <a:extLst>
                    <a:ext uri="{9D8B030D-6E8A-4147-A177-3AD203B41FA5}">
                      <a16:colId xmlns:a16="http://schemas.microsoft.com/office/drawing/2014/main" val="3246052746"/>
                    </a:ext>
                  </a:extLst>
                </a:gridCol>
                <a:gridCol w="694113">
                  <a:extLst>
                    <a:ext uri="{9D8B030D-6E8A-4147-A177-3AD203B41FA5}">
                      <a16:colId xmlns:a16="http://schemas.microsoft.com/office/drawing/2014/main" val="2442492714"/>
                    </a:ext>
                  </a:extLst>
                </a:gridCol>
                <a:gridCol w="694113">
                  <a:extLst>
                    <a:ext uri="{9D8B030D-6E8A-4147-A177-3AD203B41FA5}">
                      <a16:colId xmlns:a16="http://schemas.microsoft.com/office/drawing/2014/main" val="3090053503"/>
                    </a:ext>
                  </a:extLst>
                </a:gridCol>
                <a:gridCol w="694113">
                  <a:extLst>
                    <a:ext uri="{9D8B030D-6E8A-4147-A177-3AD203B41FA5}">
                      <a16:colId xmlns:a16="http://schemas.microsoft.com/office/drawing/2014/main" val="557338343"/>
                    </a:ext>
                  </a:extLst>
                </a:gridCol>
                <a:gridCol w="694113">
                  <a:extLst>
                    <a:ext uri="{9D8B030D-6E8A-4147-A177-3AD203B41FA5}">
                      <a16:colId xmlns:a16="http://schemas.microsoft.com/office/drawing/2014/main" val="30301774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Zoo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0.18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0.12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0.12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0.18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0.18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0.22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06524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1" dirty="0"/>
                        <a:t>Zoo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0.18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0.18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0.46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3948280"/>
                  </a:ext>
                </a:extLst>
              </a:tr>
            </a:tbl>
          </a:graphicData>
        </a:graphic>
      </p:graphicFrame>
      <p:sp>
        <p:nvSpPr>
          <p:cNvPr id="9" name="Right Brace 8">
            <a:extLst>
              <a:ext uri="{FF2B5EF4-FFF2-40B4-BE49-F238E27FC236}">
                <a16:creationId xmlns:a16="http://schemas.microsoft.com/office/drawing/2014/main" id="{0EF2A085-7F25-FD4B-88B9-7803B99774DA}"/>
              </a:ext>
            </a:extLst>
          </p:cNvPr>
          <p:cNvSpPr/>
          <p:nvPr/>
        </p:nvSpPr>
        <p:spPr>
          <a:xfrm>
            <a:off x="8280400" y="2318408"/>
            <a:ext cx="241300" cy="741680"/>
          </a:xfrm>
          <a:prstGeom prst="rightBrace">
            <a:avLst>
              <a:gd name="adj1" fmla="val 76842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ranklin Gothic Medium"/>
              <a:ea typeface="+mn-ea"/>
              <a:cs typeface="+mn-cs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90D207B-63E6-0B45-9A2A-8DB5AF3E456B}"/>
              </a:ext>
            </a:extLst>
          </p:cNvPr>
          <p:cNvSpPr txBox="1"/>
          <p:nvPr/>
        </p:nvSpPr>
        <p:spPr>
          <a:xfrm>
            <a:off x="8686800" y="2504582"/>
            <a:ext cx="346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"/>
                <a:ea typeface="+mn-ea"/>
                <a:cs typeface="+mn-cs"/>
              </a:rPr>
              <a:t>p</a:t>
            </a:r>
            <a:r>
              <a:rPr kumimoji="0" lang="en-US" sz="18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"/>
                <a:ea typeface="+mn-ea"/>
                <a:cs typeface="+mn-cs"/>
              </a:rPr>
              <a:t>i</a:t>
            </a:r>
          </a:p>
        </p:txBody>
      </p:sp>
      <p:graphicFrame>
        <p:nvGraphicFramePr>
          <p:cNvPr id="64" name="Table 63">
            <a:extLst>
              <a:ext uri="{FF2B5EF4-FFF2-40B4-BE49-F238E27FC236}">
                <a16:creationId xmlns:a16="http://schemas.microsoft.com/office/drawing/2014/main" id="{B9C5706F-2144-C340-B0B6-6319774E9D5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399866" y="3716725"/>
          <a:ext cx="6121832" cy="148336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825652">
                  <a:extLst>
                    <a:ext uri="{9D8B030D-6E8A-4147-A177-3AD203B41FA5}">
                      <a16:colId xmlns:a16="http://schemas.microsoft.com/office/drawing/2014/main" val="1626065177"/>
                    </a:ext>
                  </a:extLst>
                </a:gridCol>
                <a:gridCol w="704806">
                  <a:extLst>
                    <a:ext uri="{9D8B030D-6E8A-4147-A177-3AD203B41FA5}">
                      <a16:colId xmlns:a16="http://schemas.microsoft.com/office/drawing/2014/main" val="3213689110"/>
                    </a:ext>
                  </a:extLst>
                </a:gridCol>
                <a:gridCol w="765229">
                  <a:extLst>
                    <a:ext uri="{9D8B030D-6E8A-4147-A177-3AD203B41FA5}">
                      <a16:colId xmlns:a16="http://schemas.microsoft.com/office/drawing/2014/main" val="4187620548"/>
                    </a:ext>
                  </a:extLst>
                </a:gridCol>
                <a:gridCol w="765229">
                  <a:extLst>
                    <a:ext uri="{9D8B030D-6E8A-4147-A177-3AD203B41FA5}">
                      <a16:colId xmlns:a16="http://schemas.microsoft.com/office/drawing/2014/main" val="3246052746"/>
                    </a:ext>
                  </a:extLst>
                </a:gridCol>
                <a:gridCol w="765229">
                  <a:extLst>
                    <a:ext uri="{9D8B030D-6E8A-4147-A177-3AD203B41FA5}">
                      <a16:colId xmlns:a16="http://schemas.microsoft.com/office/drawing/2014/main" val="2442492714"/>
                    </a:ext>
                  </a:extLst>
                </a:gridCol>
                <a:gridCol w="765229">
                  <a:extLst>
                    <a:ext uri="{9D8B030D-6E8A-4147-A177-3AD203B41FA5}">
                      <a16:colId xmlns:a16="http://schemas.microsoft.com/office/drawing/2014/main" val="3090053503"/>
                    </a:ext>
                  </a:extLst>
                </a:gridCol>
                <a:gridCol w="765229">
                  <a:extLst>
                    <a:ext uri="{9D8B030D-6E8A-4147-A177-3AD203B41FA5}">
                      <a16:colId xmlns:a16="http://schemas.microsoft.com/office/drawing/2014/main" val="557338343"/>
                    </a:ext>
                  </a:extLst>
                </a:gridCol>
                <a:gridCol w="765229">
                  <a:extLst>
                    <a:ext uri="{9D8B030D-6E8A-4147-A177-3AD203B41FA5}">
                      <a16:colId xmlns:a16="http://schemas.microsoft.com/office/drawing/2014/main" val="30301774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600" b="1" dirty="0"/>
                        <a:t>p</a:t>
                      </a:r>
                      <a:r>
                        <a:rPr lang="en-US" sz="1600" b="1" baseline="-25000" dirty="0"/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0.12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0.06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0.18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0.18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0.46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06524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600" b="1" dirty="0"/>
                        <a:t>p</a:t>
                      </a:r>
                      <a:r>
                        <a:rPr lang="en-US" sz="1600" b="1" baseline="-25000" dirty="0"/>
                        <a:t>i</a:t>
                      </a:r>
                      <a:r>
                        <a:rPr lang="en-US" sz="1600" b="1" baseline="30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0.0144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0.0036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0.0324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0.0324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0.2116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139482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600" b="1" baseline="0" dirty="0"/>
                        <a:t>ln p</a:t>
                      </a:r>
                      <a:r>
                        <a:rPr lang="en-US" sz="1600" b="1" baseline="-25000" dirty="0"/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-2.1203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-2.8134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-1.7148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-1.7148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-0.7765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86115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600" b="1" baseline="0" dirty="0"/>
                        <a:t>p</a:t>
                      </a:r>
                      <a:r>
                        <a:rPr lang="en-US" sz="1600" b="1" baseline="-25000" dirty="0"/>
                        <a:t>i</a:t>
                      </a:r>
                      <a:r>
                        <a:rPr lang="en-US" sz="1600" b="1" baseline="0" dirty="0"/>
                        <a:t> ln p</a:t>
                      </a:r>
                      <a:r>
                        <a:rPr lang="en-US" sz="1600" b="1" baseline="-25000" dirty="0"/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-0.2544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-0.1688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-0.3087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-0.3087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-0.3572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45582141"/>
                  </a:ext>
                </a:extLst>
              </a:tr>
            </a:tbl>
          </a:graphicData>
        </a:graphic>
      </p:graphicFrame>
      <p:sp>
        <p:nvSpPr>
          <p:cNvPr id="38" name="TextBox 37">
            <a:extLst>
              <a:ext uri="{FF2B5EF4-FFF2-40B4-BE49-F238E27FC236}">
                <a16:creationId xmlns:a16="http://schemas.microsoft.com/office/drawing/2014/main" id="{2A13E12F-CFD2-BD4B-97F2-4FF90BA9460C}"/>
              </a:ext>
            </a:extLst>
          </p:cNvPr>
          <p:cNvSpPr txBox="1"/>
          <p:nvPr/>
        </p:nvSpPr>
        <p:spPr>
          <a:xfrm>
            <a:off x="2399866" y="3323899"/>
            <a:ext cx="798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"/>
                <a:ea typeface="+mn-ea"/>
                <a:cs typeface="+mn-cs"/>
              </a:rPr>
              <a:t>ZOO 2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39707F0-79F0-9548-852F-B9649F89362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7537" y="4626880"/>
            <a:ext cx="1600200" cy="165804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C75BFB3-5FE0-6F4D-8C9D-AC98A74069AE}"/>
              </a:ext>
            </a:extLst>
          </p:cNvPr>
          <p:cNvSpPr txBox="1"/>
          <p:nvPr/>
        </p:nvSpPr>
        <p:spPr>
          <a:xfrm>
            <a:off x="852409" y="2329002"/>
            <a:ext cx="167563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"/>
                <a:ea typeface="+mn-ea"/>
                <a:cs typeface="+mn-cs"/>
              </a:rPr>
              <a:t>species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"/>
                <a:ea typeface="+mn-ea"/>
                <a:cs typeface="+mn-cs"/>
              </a:rPr>
              <a:t>frequency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"/>
                <a:ea typeface="+mn-ea"/>
                <a:cs typeface="+mn-cs"/>
              </a:rPr>
              <a:t> distribution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F9B2B63-8EAF-9448-913A-056E3D3F0C1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4766" y="3060088"/>
            <a:ext cx="1600200" cy="16580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5F44031-76FE-0348-BF6A-B0DFB9F5E74D}"/>
                  </a:ext>
                </a:extLst>
              </p:cNvPr>
              <p:cNvSpPr txBox="1"/>
              <p:nvPr/>
            </p:nvSpPr>
            <p:spPr>
              <a:xfrm>
                <a:off x="2035216" y="5376033"/>
                <a:ext cx="2326534" cy="7562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𝑆h𝑎𝑛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=−</m:t>
                      </m:r>
                      <m:nary>
                        <m:naryPr>
                          <m:chr m:val="∑"/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𝑖</m:t>
                          </m:r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=1</m:t>
                          </m:r>
                        </m:sub>
                        <m:sup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𝑠</m:t>
                          </m:r>
                        </m:sup>
                        <m:e>
                          <m:sSub>
                            <m:sSubPr>
                              <m:ctrlP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𝑖</m:t>
                              </m:r>
                            </m:sub>
                          </m:sSub>
                          <m:func>
                            <m:funcPr>
                              <m:ctrlP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0" lang="en-US" sz="1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ln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kumimoji="0" lang="en-US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kumimoji="0" lang="en-US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func>
                        </m:e>
                      </m:nary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Medium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5F44031-76FE-0348-BF6A-B0DFB9F5E7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5216" y="5376033"/>
                <a:ext cx="2326534" cy="756233"/>
              </a:xfrm>
              <a:prstGeom prst="rect">
                <a:avLst/>
              </a:prstGeom>
              <a:blipFill>
                <a:blip r:embed="rId12"/>
                <a:stretch>
                  <a:fillRect l="-1630" t="-116393" r="-543" b="-1754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9445EBA-5786-C342-9A2A-9CCB6E5AAD80}"/>
                  </a:ext>
                </a:extLst>
              </p:cNvPr>
              <p:cNvSpPr txBox="1"/>
              <p:nvPr/>
            </p:nvSpPr>
            <p:spPr>
              <a:xfrm>
                <a:off x="1993293" y="6055283"/>
                <a:ext cx="2616807" cy="7562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𝑆𝑖𝑚𝑝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num>
                        <m:den>
                          <m:sPre>
                            <m:sPrePr>
                              <m:ctrlPr>
                                <a:rPr kumimoji="0" 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PrePr>
                            <m:sub/>
                            <m:sup>
                              <m:r>
                                <a:rPr kumimoji="0" 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2</m:t>
                              </m:r>
                            </m:sup>
                            <m:e>
                              <m:r>
                                <a:rPr kumimoji="0" 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𝐷</m:t>
                              </m:r>
                            </m:e>
                          </m:sPre>
                        </m:den>
                      </m:f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d>
                        <m:dPr>
                          <m:ctrlP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kumimoji="0" 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kumimoji="0" 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𝑖</m:t>
                              </m:r>
                              <m:r>
                                <a:rPr kumimoji="0" 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=1</m:t>
                              </m:r>
                            </m:sub>
                            <m:sup>
                              <m:r>
                                <a:rPr kumimoji="0" 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𝑠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kumimoji="0" 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SupPr>
                                <m:e>
                                  <m:r>
                                    <a:rPr kumimoji="0" 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kumimoji="0" 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kumimoji="0" 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nary>
                        </m:e>
                      </m:d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Medium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9445EBA-5786-C342-9A2A-9CCB6E5AAD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3293" y="6055283"/>
                <a:ext cx="2616807" cy="756233"/>
              </a:xfrm>
              <a:prstGeom prst="rect">
                <a:avLst/>
              </a:prstGeom>
              <a:blipFill>
                <a:blip r:embed="rId13"/>
                <a:stretch>
                  <a:fillRect l="-1932" t="-118333" b="-18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BCF1E257-4DAC-384E-8228-7E5F335E2252}"/>
              </a:ext>
            </a:extLst>
          </p:cNvPr>
          <p:cNvSpPr txBox="1"/>
          <p:nvPr/>
        </p:nvSpPr>
        <p:spPr>
          <a:xfrm>
            <a:off x="4263855" y="5610734"/>
            <a:ext cx="38209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"/>
                <a:ea typeface="+mn-ea"/>
                <a:cs typeface="+mn-cs"/>
              </a:rPr>
              <a:t>-(-0.2544+-0.1688+-0.3087+-0.3087+-0.3572)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"/>
                <a:ea typeface="+mn-ea"/>
                <a:cs typeface="+mn-cs"/>
              </a:rPr>
              <a:t>=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"/>
                <a:ea typeface="+mn-ea"/>
                <a:cs typeface="+mn-cs"/>
              </a:rPr>
              <a:t>1.3978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E83D8E4-322F-684E-A3E0-0277FBFE50A3}"/>
              </a:ext>
            </a:extLst>
          </p:cNvPr>
          <p:cNvSpPr txBox="1"/>
          <p:nvPr/>
        </p:nvSpPr>
        <p:spPr>
          <a:xfrm>
            <a:off x="4517399" y="6259578"/>
            <a:ext cx="35529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"/>
                <a:ea typeface="+mn-ea"/>
                <a:cs typeface="+mn-cs"/>
              </a:rPr>
              <a:t>(0.0144+0.0036+0.0324+0.0324+0.2116)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"/>
                <a:ea typeface="+mn-ea"/>
                <a:cs typeface="+mn-cs"/>
              </a:rPr>
              <a:t>=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"/>
                <a:ea typeface="+mn-ea"/>
                <a:cs typeface="+mn-cs"/>
              </a:rPr>
              <a:t>0.2944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A6D1B94-63BD-D246-A89F-9BB873D4EE2A}"/>
                  </a:ext>
                </a:extLst>
              </p:cNvPr>
              <p:cNvSpPr txBox="1"/>
              <p:nvPr/>
            </p:nvSpPr>
            <p:spPr>
              <a:xfrm>
                <a:off x="163406" y="1795314"/>
                <a:ext cx="2064476" cy="8637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Pre>
                        <m:sPre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PrePr>
                        <m:sub/>
                        <m:sup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𝑞</m:t>
                          </m:r>
                        </m:sup>
                        <m:e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𝐷</m:t>
                          </m:r>
                        </m:e>
                      </m:sPre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p>
                        <m:sSup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0" 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ctrlPr>
                                    <a:rPr kumimoji="0" 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kumimoji="0" 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𝑖</m:t>
                                  </m:r>
                                  <m:r>
                                    <a:rPr kumimoji="0" 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kumimoji="0" 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𝑠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kumimoji="0" 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kumimoji="0" 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kumimoji="0" 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kumimoji="0" 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𝑞</m:t>
                                      </m:r>
                                    </m:sup>
                                  </m:sSubSup>
                                </m:e>
                              </m:nary>
                            </m:e>
                          </m:d>
                        </m:e>
                        <m:sup>
                          <m:f>
                            <m:fPr>
                              <m:type m:val="skw"/>
                              <m:ctrlP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fPr>
                            <m:num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</m:num>
                            <m:den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1−</m:t>
                              </m:r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𝑞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Medium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A6D1B94-63BD-D246-A89F-9BB873D4EE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406" y="1795314"/>
                <a:ext cx="2064476" cy="863763"/>
              </a:xfrm>
              <a:prstGeom prst="rect">
                <a:avLst/>
              </a:prstGeom>
              <a:blipFill>
                <a:blip r:embed="rId14"/>
                <a:stretch>
                  <a:fillRect l="-2454" t="-89855" r="-613" b="-1550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4679241-FBBC-444A-8B29-442C10D5CB48}"/>
                  </a:ext>
                </a:extLst>
              </p:cNvPr>
              <p:cNvSpPr txBox="1"/>
              <p:nvPr/>
            </p:nvSpPr>
            <p:spPr>
              <a:xfrm>
                <a:off x="224766" y="6252795"/>
                <a:ext cx="1150828" cy="5553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Pre>
                        <m:sPrePr>
                          <m:ctrlPr>
                            <a:rPr kumimoji="0" lang="en-US" sz="11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PrePr>
                        <m:sub/>
                        <m:sup>
                          <m:r>
                            <a:rPr kumimoji="0" lang="en-US" sz="11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  <m:e>
                          <m:r>
                            <a:rPr kumimoji="0" lang="en-US" sz="11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𝐷</m:t>
                          </m:r>
                        </m:e>
                      </m:sPre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p>
                        <m:sSupPr>
                          <m:ctrlPr>
                            <a:rPr kumimoji="0" lang="en-US" sz="11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0" lang="en-US" sz="11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ctrlPr>
                                    <a:rPr kumimoji="0" lang="en-US" sz="11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kumimoji="0" lang="en-US" sz="11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𝑖</m:t>
                                  </m:r>
                                  <m:r>
                                    <a:rPr kumimoji="0" lang="en-US" sz="11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kumimoji="0" lang="en-US" sz="11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𝑠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kumimoji="0" lang="en-US" sz="11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kumimoji="0" lang="en-US" sz="11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kumimoji="0" lang="en-US" sz="11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kumimoji="0" lang="en-US" sz="11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nary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kumimoji="0" lang="en-US" sz="11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fPr>
                            <m:num>
                              <m:r>
                                <a:rPr kumimoji="0" lang="en-US" sz="11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</m:num>
                            <m:den>
                              <m:r>
                                <a:rPr kumimoji="0" lang="en-US" sz="11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1−2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Medium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4679241-FBBC-444A-8B29-442C10D5CB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766" y="6252795"/>
                <a:ext cx="1150828" cy="555345"/>
              </a:xfrm>
              <a:prstGeom prst="rect">
                <a:avLst/>
              </a:prstGeom>
              <a:blipFill>
                <a:blip r:embed="rId15"/>
                <a:stretch>
                  <a:fillRect l="-4396" t="-84091" b="-1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292574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0943EB5-1E0F-E74F-B6FE-3BA7DE059E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537" y="4626880"/>
            <a:ext cx="1600200" cy="165804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50CC367A-8B77-7E49-BAE7-2207056D9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Diversity Metrics</a:t>
            </a: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617CCF63-1FA6-BB49-9759-768ED90C3A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2420" y="1782130"/>
            <a:ext cx="307159" cy="457200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EC6AF8A0-F534-2445-AC7D-640AE75C9B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4909" y="1751512"/>
            <a:ext cx="430758" cy="457200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EBE13730-67BC-7849-9F43-E30146B2F4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54122" y="1766633"/>
            <a:ext cx="354623" cy="457200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6B7F0096-6286-D745-9457-16B5B78D7F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45936" y="1760855"/>
            <a:ext cx="397917" cy="457200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2C2ABD88-4128-1E4D-9B3E-0AE5BA5058C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01738" y="1760855"/>
            <a:ext cx="474485" cy="457200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08893B7D-9D0A-6342-9EE4-DD8E77C85D8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29674" y="1751512"/>
            <a:ext cx="451184" cy="457200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A3128360-194B-1D4A-907C-35651F29ED3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03421" y="1760855"/>
            <a:ext cx="385129" cy="457200"/>
          </a:xfrm>
          <a:prstGeom prst="rect">
            <a:avLst/>
          </a:prstGeom>
        </p:spPr>
      </p:pic>
      <p:graphicFrame>
        <p:nvGraphicFramePr>
          <p:cNvPr id="65" name="Table 64">
            <a:extLst>
              <a:ext uri="{FF2B5EF4-FFF2-40B4-BE49-F238E27FC236}">
                <a16:creationId xmlns:a16="http://schemas.microsoft.com/office/drawing/2014/main" id="{E8707F6A-4F39-DD4D-974D-204D0D553582}"/>
              </a:ext>
            </a:extLst>
          </p:cNvPr>
          <p:cNvGraphicFramePr>
            <a:graphicFrameLocks noGrp="1"/>
          </p:cNvGraphicFramePr>
          <p:nvPr/>
        </p:nvGraphicFramePr>
        <p:xfrm>
          <a:off x="2531933" y="2318408"/>
          <a:ext cx="5552904" cy="74168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694113">
                  <a:extLst>
                    <a:ext uri="{9D8B030D-6E8A-4147-A177-3AD203B41FA5}">
                      <a16:colId xmlns:a16="http://schemas.microsoft.com/office/drawing/2014/main" val="1626065177"/>
                    </a:ext>
                  </a:extLst>
                </a:gridCol>
                <a:gridCol w="694113">
                  <a:extLst>
                    <a:ext uri="{9D8B030D-6E8A-4147-A177-3AD203B41FA5}">
                      <a16:colId xmlns:a16="http://schemas.microsoft.com/office/drawing/2014/main" val="3213689110"/>
                    </a:ext>
                  </a:extLst>
                </a:gridCol>
                <a:gridCol w="694113">
                  <a:extLst>
                    <a:ext uri="{9D8B030D-6E8A-4147-A177-3AD203B41FA5}">
                      <a16:colId xmlns:a16="http://schemas.microsoft.com/office/drawing/2014/main" val="4187620548"/>
                    </a:ext>
                  </a:extLst>
                </a:gridCol>
                <a:gridCol w="694113">
                  <a:extLst>
                    <a:ext uri="{9D8B030D-6E8A-4147-A177-3AD203B41FA5}">
                      <a16:colId xmlns:a16="http://schemas.microsoft.com/office/drawing/2014/main" val="3246052746"/>
                    </a:ext>
                  </a:extLst>
                </a:gridCol>
                <a:gridCol w="694113">
                  <a:extLst>
                    <a:ext uri="{9D8B030D-6E8A-4147-A177-3AD203B41FA5}">
                      <a16:colId xmlns:a16="http://schemas.microsoft.com/office/drawing/2014/main" val="2442492714"/>
                    </a:ext>
                  </a:extLst>
                </a:gridCol>
                <a:gridCol w="694113">
                  <a:extLst>
                    <a:ext uri="{9D8B030D-6E8A-4147-A177-3AD203B41FA5}">
                      <a16:colId xmlns:a16="http://schemas.microsoft.com/office/drawing/2014/main" val="3090053503"/>
                    </a:ext>
                  </a:extLst>
                </a:gridCol>
                <a:gridCol w="694113">
                  <a:extLst>
                    <a:ext uri="{9D8B030D-6E8A-4147-A177-3AD203B41FA5}">
                      <a16:colId xmlns:a16="http://schemas.microsoft.com/office/drawing/2014/main" val="557338343"/>
                    </a:ext>
                  </a:extLst>
                </a:gridCol>
                <a:gridCol w="694113">
                  <a:extLst>
                    <a:ext uri="{9D8B030D-6E8A-4147-A177-3AD203B41FA5}">
                      <a16:colId xmlns:a16="http://schemas.microsoft.com/office/drawing/2014/main" val="30301774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Zoo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0.18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0.12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0.12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0.18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0.18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0.22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06524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1" dirty="0"/>
                        <a:t>Zoo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0.18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0.18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0.46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3948280"/>
                  </a:ext>
                </a:extLst>
              </a:tr>
            </a:tbl>
          </a:graphicData>
        </a:graphic>
      </p:graphicFrame>
      <p:sp>
        <p:nvSpPr>
          <p:cNvPr id="66" name="TextBox 65">
            <a:extLst>
              <a:ext uri="{FF2B5EF4-FFF2-40B4-BE49-F238E27FC236}">
                <a16:creationId xmlns:a16="http://schemas.microsoft.com/office/drawing/2014/main" id="{973465CA-034B-0743-B719-963634F6CB71}"/>
              </a:ext>
            </a:extLst>
          </p:cNvPr>
          <p:cNvSpPr txBox="1"/>
          <p:nvPr/>
        </p:nvSpPr>
        <p:spPr>
          <a:xfrm>
            <a:off x="852409" y="2329002"/>
            <a:ext cx="167563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"/>
                <a:ea typeface="+mn-ea"/>
                <a:cs typeface="+mn-cs"/>
              </a:rPr>
              <a:t>species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"/>
                <a:ea typeface="+mn-ea"/>
                <a:cs typeface="+mn-cs"/>
              </a:rPr>
              <a:t>frequency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"/>
                <a:ea typeface="+mn-ea"/>
                <a:cs typeface="+mn-cs"/>
              </a:rPr>
              <a:t> distribution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641B0D-8067-BB4A-AB68-FD91903E848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4766" y="3060088"/>
            <a:ext cx="1600200" cy="1658040"/>
          </a:xfrm>
          <a:prstGeom prst="rect">
            <a:avLst/>
          </a:prstGeom>
        </p:spPr>
      </p:pic>
      <p:sp>
        <p:nvSpPr>
          <p:cNvPr id="9" name="Right Brace 8">
            <a:extLst>
              <a:ext uri="{FF2B5EF4-FFF2-40B4-BE49-F238E27FC236}">
                <a16:creationId xmlns:a16="http://schemas.microsoft.com/office/drawing/2014/main" id="{0EF2A085-7F25-FD4B-88B9-7803B99774DA}"/>
              </a:ext>
            </a:extLst>
          </p:cNvPr>
          <p:cNvSpPr/>
          <p:nvPr/>
        </p:nvSpPr>
        <p:spPr>
          <a:xfrm>
            <a:off x="8280400" y="2318408"/>
            <a:ext cx="241300" cy="741680"/>
          </a:xfrm>
          <a:prstGeom prst="rightBrace">
            <a:avLst>
              <a:gd name="adj1" fmla="val 76842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ranklin Gothic Medium"/>
              <a:ea typeface="+mn-ea"/>
              <a:cs typeface="+mn-cs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90D207B-63E6-0B45-9A2A-8DB5AF3E456B}"/>
              </a:ext>
            </a:extLst>
          </p:cNvPr>
          <p:cNvSpPr txBox="1"/>
          <p:nvPr/>
        </p:nvSpPr>
        <p:spPr>
          <a:xfrm>
            <a:off x="8686800" y="2504582"/>
            <a:ext cx="346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"/>
                <a:ea typeface="+mn-ea"/>
                <a:cs typeface="+mn-cs"/>
              </a:rPr>
              <a:t>p</a:t>
            </a:r>
            <a:r>
              <a:rPr kumimoji="0" lang="en-US" sz="18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"/>
                <a:ea typeface="+mn-ea"/>
                <a:cs typeface="+mn-cs"/>
              </a:rPr>
              <a:t>i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A13E12F-CFD2-BD4B-97F2-4FF90BA9460C}"/>
              </a:ext>
            </a:extLst>
          </p:cNvPr>
          <p:cNvSpPr txBox="1"/>
          <p:nvPr/>
        </p:nvSpPr>
        <p:spPr>
          <a:xfrm>
            <a:off x="2399866" y="3323899"/>
            <a:ext cx="798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"/>
                <a:ea typeface="+mn-ea"/>
                <a:cs typeface="+mn-cs"/>
              </a:rPr>
              <a:t>ZOO 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3FC38528-BC8D-7642-88E8-AB6B196E3905}"/>
                  </a:ext>
                </a:extLst>
              </p:cNvPr>
              <p:cNvSpPr txBox="1"/>
              <p:nvPr/>
            </p:nvSpPr>
            <p:spPr>
              <a:xfrm>
                <a:off x="163406" y="1795314"/>
                <a:ext cx="2064476" cy="8637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Pre>
                        <m:sPre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PrePr>
                        <m:sub/>
                        <m:sup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𝑞</m:t>
                          </m:r>
                        </m:sup>
                        <m:e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𝐷</m:t>
                          </m:r>
                        </m:e>
                      </m:sPre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p>
                        <m:sSup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0" 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ctrlPr>
                                    <a:rPr kumimoji="0" 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kumimoji="0" 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𝑖</m:t>
                                  </m:r>
                                  <m:r>
                                    <a:rPr kumimoji="0" 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kumimoji="0" 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𝑠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kumimoji="0" 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kumimoji="0" 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kumimoji="0" 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kumimoji="0" 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𝑞</m:t>
                                      </m:r>
                                    </m:sup>
                                  </m:sSubSup>
                                </m:e>
                              </m:nary>
                            </m:e>
                          </m:d>
                        </m:e>
                        <m:sup>
                          <m:f>
                            <m:fPr>
                              <m:type m:val="skw"/>
                              <m:ctrlP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fPr>
                            <m:num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</m:num>
                            <m:den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1−</m:t>
                              </m:r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𝑞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Medium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3FC38528-BC8D-7642-88E8-AB6B196E39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406" y="1795314"/>
                <a:ext cx="2064476" cy="863763"/>
              </a:xfrm>
              <a:prstGeom prst="rect">
                <a:avLst/>
              </a:prstGeom>
              <a:blipFill>
                <a:blip r:embed="rId12"/>
                <a:stretch>
                  <a:fillRect l="-2454" t="-89855" r="-613" b="-1550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34DCF9A1-0378-AF47-8F61-622B8BD9E96F}"/>
                  </a:ext>
                </a:extLst>
              </p:cNvPr>
              <p:cNvSpPr txBox="1"/>
              <p:nvPr/>
            </p:nvSpPr>
            <p:spPr>
              <a:xfrm>
                <a:off x="224766" y="6252795"/>
                <a:ext cx="1150828" cy="5553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Pre>
                        <m:sPrePr>
                          <m:ctrlPr>
                            <a:rPr kumimoji="0" lang="en-US" sz="11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PrePr>
                        <m:sub/>
                        <m:sup>
                          <m:r>
                            <a:rPr kumimoji="0" lang="en-US" sz="11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  <m:e>
                          <m:r>
                            <a:rPr kumimoji="0" lang="en-US" sz="11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𝐷</m:t>
                          </m:r>
                        </m:e>
                      </m:sPre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p>
                        <m:sSupPr>
                          <m:ctrlPr>
                            <a:rPr kumimoji="0" lang="en-US" sz="11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0" lang="en-US" sz="11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ctrlPr>
                                    <a:rPr kumimoji="0" lang="en-US" sz="11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kumimoji="0" lang="en-US" sz="11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𝑖</m:t>
                                  </m:r>
                                  <m:r>
                                    <a:rPr kumimoji="0" lang="en-US" sz="11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kumimoji="0" lang="en-US" sz="11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𝑠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kumimoji="0" lang="en-US" sz="11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kumimoji="0" lang="en-US" sz="11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kumimoji="0" lang="en-US" sz="11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kumimoji="0" lang="en-US" sz="11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nary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kumimoji="0" lang="en-US" sz="11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fPr>
                            <m:num>
                              <m:r>
                                <a:rPr kumimoji="0" lang="en-US" sz="11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</m:num>
                            <m:den>
                              <m:r>
                                <a:rPr kumimoji="0" lang="en-US" sz="11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1−2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Medium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34DCF9A1-0378-AF47-8F61-622B8BD9E9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766" y="6252795"/>
                <a:ext cx="1150828" cy="555345"/>
              </a:xfrm>
              <a:prstGeom prst="rect">
                <a:avLst/>
              </a:prstGeom>
              <a:blipFill>
                <a:blip r:embed="rId13"/>
                <a:stretch>
                  <a:fillRect l="-4396" t="-84091" b="-1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2EB14E3-CC4E-4743-8413-018BF017AC53}"/>
                  </a:ext>
                </a:extLst>
              </p:cNvPr>
              <p:cNvSpPr txBox="1"/>
              <p:nvPr/>
            </p:nvSpPr>
            <p:spPr>
              <a:xfrm>
                <a:off x="2481511" y="3692434"/>
                <a:ext cx="5563959" cy="8637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Pre>
                        <m:sPre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PrePr>
                        <m:sub/>
                        <m:sup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0.01</m:t>
                          </m:r>
                        </m:sup>
                        <m:e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𝐷</m:t>
                          </m:r>
                        </m:e>
                      </m:sPre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p>
                        <m:sSup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0" 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ctrlPr>
                                    <a:rPr kumimoji="0" 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kumimoji="0" 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𝑖</m:t>
                                  </m:r>
                                  <m:r>
                                    <a:rPr kumimoji="0" 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kumimoji="0" 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𝑠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kumimoji="0" 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kumimoji="0" 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kumimoji="0" 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kumimoji="0" lang="en-US" sz="18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0.01</m:t>
                                      </m:r>
                                    </m:sup>
                                  </m:sSubSup>
                                </m:e>
                              </m:nary>
                            </m:e>
                          </m:d>
                        </m:e>
                        <m:sup>
                          <m:f>
                            <m:fPr>
                              <m:type m:val="skw"/>
                              <m:ctrlP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fPr>
                            <m:num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</m:num>
                            <m:den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1−0.01</m:t>
                              </m:r>
                            </m:den>
                          </m:f>
                        </m:sup>
                      </m:sSup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p>
                        <m:sSupPr>
                          <m:ctrlP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0" 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ctrlPr>
                                    <a:rPr kumimoji="0" 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kumimoji="0" 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𝑖</m:t>
                                  </m:r>
                                  <m:r>
                                    <a:rPr kumimoji="0" 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kumimoji="0" 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𝑠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kumimoji="0" 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kumimoji="0" 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kumimoji="0" 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kumimoji="0" 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0.01</m:t>
                                      </m:r>
                                    </m:sup>
                                  </m:sSubSup>
                                </m:e>
                              </m:nary>
                            </m:e>
                          </m:d>
                        </m:e>
                        <m:sup>
                          <m:f>
                            <m:fPr>
                              <m:type m:val="skw"/>
                              <m:ctrlPr>
                                <a:rPr kumimoji="0" 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fPr>
                            <m:num>
                              <m:r>
                                <a:rPr kumimoji="0" 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</m:num>
                            <m:den>
                              <m:r>
                                <a:rPr kumimoji="0" 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0.</m:t>
                              </m:r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99</m:t>
                              </m:r>
                            </m:den>
                          </m:f>
                        </m:sup>
                      </m:sSup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=4.989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Medium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2EB14E3-CC4E-4743-8413-018BF017AC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1511" y="3692434"/>
                <a:ext cx="5563959" cy="863763"/>
              </a:xfrm>
              <a:prstGeom prst="rect">
                <a:avLst/>
              </a:prstGeom>
              <a:blipFill>
                <a:blip r:embed="rId14"/>
                <a:stretch>
                  <a:fillRect t="-91304" b="-1550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FAB45F0-6937-A049-B40C-419DC7E6C9AB}"/>
                  </a:ext>
                </a:extLst>
              </p:cNvPr>
              <p:cNvSpPr txBox="1"/>
              <p:nvPr/>
            </p:nvSpPr>
            <p:spPr>
              <a:xfrm>
                <a:off x="2467822" y="4556197"/>
                <a:ext cx="5273560" cy="8637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Pre>
                        <m:sPre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PrePr>
                        <m:sub/>
                        <m:sup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100</m:t>
                          </m:r>
                        </m:sup>
                        <m:e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𝐷</m:t>
                          </m:r>
                        </m:e>
                      </m:sPre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p>
                        <m:sSup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0" 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ctrlPr>
                                    <a:rPr kumimoji="0" 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kumimoji="0" 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𝑖</m:t>
                                  </m:r>
                                  <m:r>
                                    <a:rPr kumimoji="0" 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kumimoji="0" 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𝑠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kumimoji="0" 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kumimoji="0" 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kumimoji="0" 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kumimoji="0" lang="en-US" sz="18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100</m:t>
                                      </m:r>
                                    </m:sup>
                                  </m:sSubSup>
                                </m:e>
                              </m:nary>
                            </m:e>
                          </m:d>
                        </m:e>
                        <m:sup>
                          <m:f>
                            <m:fPr>
                              <m:type m:val="skw"/>
                              <m:ctrlP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fPr>
                            <m:num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</m:num>
                            <m:den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1−100</m:t>
                              </m:r>
                            </m:den>
                          </m:f>
                        </m:sup>
                      </m:sSup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p>
                        <m:sSupPr>
                          <m:ctrlP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0" 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ctrlPr>
                                    <a:rPr kumimoji="0" 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kumimoji="0" 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𝑖</m:t>
                                  </m:r>
                                  <m:r>
                                    <a:rPr kumimoji="0" 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kumimoji="0" 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𝑠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kumimoji="0" 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kumimoji="0" 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kumimoji="0" 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kumimoji="0" 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100</m:t>
                                      </m:r>
                                    </m:sup>
                                  </m:sSubSup>
                                </m:e>
                              </m:nary>
                            </m:e>
                          </m:d>
                        </m:e>
                        <m:sup>
                          <m:f>
                            <m:fPr>
                              <m:type m:val="skw"/>
                              <m:ctrlPr>
                                <a:rPr kumimoji="0" 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fPr>
                            <m:num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−</m:t>
                              </m:r>
                              <m:r>
                                <a:rPr kumimoji="0" 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</m:num>
                            <m:den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99</m:t>
                              </m:r>
                            </m:den>
                          </m:f>
                        </m:sup>
                      </m:sSup>
                      <m:r>
                        <a:rPr kumimoji="0" lang="en-US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2.191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Medium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FAB45F0-6937-A049-B40C-419DC7E6C9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7822" y="4556197"/>
                <a:ext cx="5273560" cy="863763"/>
              </a:xfrm>
              <a:prstGeom prst="rect">
                <a:avLst/>
              </a:prstGeom>
              <a:blipFill>
                <a:blip r:embed="rId15"/>
                <a:stretch>
                  <a:fillRect t="-91304" r="-240" b="-1550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9665840-BCB3-D54B-A630-C0FA77BE5419}"/>
                  </a:ext>
                </a:extLst>
              </p:cNvPr>
              <p:cNvSpPr txBox="1"/>
              <p:nvPr/>
            </p:nvSpPr>
            <p:spPr>
              <a:xfrm>
                <a:off x="2582982" y="5599492"/>
                <a:ext cx="2942280" cy="3220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0" lang="el-GR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Δ</m:t>
                      </m:r>
                      <m:sPre>
                        <m:sPrePr>
                          <m:ctrlP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PrePr>
                        <m:sub/>
                        <m:sup>
                          <m: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𝑞</m:t>
                          </m:r>
                        </m:sup>
                        <m:e>
                          <m: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𝐷</m:t>
                          </m:r>
                        </m:e>
                      </m:sPre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Pre>
                        <m:sPrePr>
                          <m:ctrlP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PrePr>
                        <m:sub/>
                        <m:sup>
                          <m: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0.01</m:t>
                          </m:r>
                        </m:sup>
                        <m:e>
                          <m: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𝐷</m:t>
                          </m:r>
                        </m:e>
                      </m:sPre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−</m:t>
                      </m:r>
                      <m:sPre>
                        <m:sPre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PrePr>
                        <m:sub/>
                        <m:sup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100</m:t>
                          </m:r>
                        </m:sup>
                        <m:e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𝐷</m:t>
                          </m:r>
                        </m:e>
                      </m:sPre>
                      <m:r>
                        <a:rPr kumimoji="0" lang="en-US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2.798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Medium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9665840-BCB3-D54B-A630-C0FA77BE54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2982" y="5599492"/>
                <a:ext cx="2942280" cy="322011"/>
              </a:xfrm>
              <a:prstGeom prst="rect">
                <a:avLst/>
              </a:prstGeom>
              <a:blipFill>
                <a:blip r:embed="rId16"/>
                <a:stretch>
                  <a:fillRect l="-858" r="-8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15196637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Custom 1">
      <a:dk1>
        <a:sysClr val="windowText" lastClr="000000"/>
      </a:dk1>
      <a:lt1>
        <a:sysClr val="window" lastClr="FFFFFF"/>
      </a:lt1>
      <a:dk2>
        <a:srgbClr val="1782BF"/>
      </a:dk2>
      <a:lt2>
        <a:srgbClr val="62BCE9"/>
      </a:lt2>
      <a:accent1>
        <a:srgbClr val="073779"/>
      </a:accent1>
      <a:accent2>
        <a:srgbClr val="8FD9FB"/>
      </a:accent2>
      <a:accent3>
        <a:srgbClr val="FFCC00"/>
      </a:accent3>
      <a:accent4>
        <a:srgbClr val="EB6615"/>
      </a:accent4>
      <a:accent5>
        <a:srgbClr val="C76402"/>
      </a:accent5>
      <a:accent6>
        <a:srgbClr val="B523B4"/>
      </a:accent6>
      <a:hlink>
        <a:srgbClr val="005A9B"/>
      </a:hlink>
      <a:folHlink>
        <a:srgbClr val="5AAFE1"/>
      </a:folHlink>
    </a:clrScheme>
    <a:fontScheme name="Grid">
      <a:majorFont>
        <a:latin typeface="Franklin Gothic Medium"/>
        <a:ea typeface=""/>
        <a:cs typeface=""/>
        <a:font script="Jpan" typeface="HG創英角ｺﾞｼｯｸUB"/>
        <a:font script="Hang" typeface="HY견고딕"/>
        <a:font script="Hans" typeface="微软雅黑"/>
        <a:font script="Hant" typeface="微軟正黑體"/>
        <a:font script="Arab" typeface="Arial Bold"/>
        <a:font script="Hebr" typeface="Arial Bold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 Bold"/>
        <a:font script="Uigh" typeface="Microsoft Uighur"/>
        <a:font script="Geor" typeface="Sylfaen"/>
      </a:majorFont>
      <a:minorFont>
        <a:latin typeface="Franklin Gothic Medium"/>
        <a:ea typeface=""/>
        <a:cs typeface=""/>
        <a:font script="Jpan" typeface="HG創英角ｺﾞｼｯｸUB"/>
        <a:font script="Hang" typeface="HY견고딕"/>
        <a:font script="Hans" typeface="微软雅黑"/>
        <a:font script="Hant" typeface="微軟正黑體"/>
        <a:font script="Arab" typeface="Arial Bold"/>
        <a:font script="Hebr" typeface="Arial Bold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 Bold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103</TotalTime>
  <Words>757</Words>
  <Application>Microsoft Macintosh PowerPoint</Application>
  <PresentationFormat>On-screen Show (4:3)</PresentationFormat>
  <Paragraphs>364</Paragraphs>
  <Slides>12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Calibri</vt:lpstr>
      <vt:lpstr>Cambria Math</vt:lpstr>
      <vt:lpstr>Franklin Gothic Book</vt:lpstr>
      <vt:lpstr>Franklin Gothic Medium</vt:lpstr>
      <vt:lpstr>1_Office Theme</vt:lpstr>
      <vt:lpstr>OncoDiversity.jl</vt:lpstr>
      <vt:lpstr>Diversity Metrics</vt:lpstr>
      <vt:lpstr>Diversity Metrics</vt:lpstr>
      <vt:lpstr>Diversity Metrics</vt:lpstr>
      <vt:lpstr>Diversity Metrics</vt:lpstr>
      <vt:lpstr>Diversity Metrics</vt:lpstr>
      <vt:lpstr>Diversity Metrics</vt:lpstr>
      <vt:lpstr>Diversity Metrics</vt:lpstr>
      <vt:lpstr>Diversity Metrics</vt:lpstr>
      <vt:lpstr>Zoo 3</vt:lpstr>
      <vt:lpstr>Zoo 3</vt:lpstr>
      <vt:lpstr>Zoo 3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OncoDiversity.jl</dc:title>
  <dc:creator>Meghan C Ferrall-Fairbanks</dc:creator>
  <cp:lastModifiedBy>Meghan C Ferrall-Fairbanks</cp:lastModifiedBy>
  <cp:revision>6</cp:revision>
  <dcterms:created xsi:type="dcterms:W3CDTF">2020-10-09T21:25:52Z</dcterms:created>
  <dcterms:modified xsi:type="dcterms:W3CDTF">2020-12-09T19:44:31Z</dcterms:modified>
</cp:coreProperties>
</file>